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1"/>
  </p:notesMasterIdLst>
  <p:sldIdLst>
    <p:sldId id="257" r:id="rId2"/>
    <p:sldId id="285" r:id="rId3"/>
    <p:sldId id="423" r:id="rId4"/>
    <p:sldId id="434" r:id="rId5"/>
    <p:sldId id="441" r:id="rId6"/>
    <p:sldId id="464" r:id="rId7"/>
    <p:sldId id="445" r:id="rId8"/>
    <p:sldId id="446" r:id="rId9"/>
    <p:sldId id="478" r:id="rId10"/>
    <p:sldId id="466" r:id="rId11"/>
    <p:sldId id="468" r:id="rId12"/>
    <p:sldId id="469" r:id="rId13"/>
    <p:sldId id="470" r:id="rId14"/>
    <p:sldId id="447" r:id="rId15"/>
    <p:sldId id="449" r:id="rId16"/>
    <p:sldId id="471" r:id="rId17"/>
    <p:sldId id="472" r:id="rId18"/>
    <p:sldId id="473" r:id="rId19"/>
    <p:sldId id="474" r:id="rId20"/>
    <p:sldId id="453" r:id="rId21"/>
    <p:sldId id="475" r:id="rId22"/>
    <p:sldId id="456" r:id="rId23"/>
    <p:sldId id="479" r:id="rId24"/>
    <p:sldId id="288" r:id="rId25"/>
    <p:sldId id="459" r:id="rId26"/>
    <p:sldId id="460" r:id="rId27"/>
    <p:sldId id="461" r:id="rId28"/>
    <p:sldId id="477" r:id="rId29"/>
    <p:sldId id="294" r:id="rId30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51" autoAdjust="0"/>
    <p:restoredTop sz="94598" autoAdjust="0"/>
  </p:normalViewPr>
  <p:slideViewPr>
    <p:cSldViewPr snapToGrid="0" snapToObjects="1">
      <p:cViewPr varScale="1">
        <p:scale>
          <a:sx n="78" d="100"/>
          <a:sy n="78" d="100"/>
        </p:scale>
        <p:origin x="960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https://cdmsmithonline.sharepoint.com/sites/Extranet/Projects/001-251260/Internal/01_Zesp&#243;&#322;/0_CDM/001_PROJEKTY%20IIaPGW/Roz_3_Charakterystyka/Dane%20&#378;r&#243;d&#322;owe/Wykresy.xlsb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https://cdmsmithonline.sharepoint.com/sites/Extranet/Projects/001-251260/Internal/01_Zesp&#243;&#322;/0_CDM/001_PROJEKTY%20IIaPGW/Roz_3_Charakterystyka/Dane%20&#378;r&#243;d&#322;owe/Wykresy.xlsb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0253795651934981E-2"/>
          <c:y val="6.8629290804461049E-2"/>
          <c:w val="0.49524628258880038"/>
          <c:h val="0.87223652886114666"/>
        </c:manualLayout>
      </c:layout>
      <c:pieChart>
        <c:varyColors val="1"/>
        <c:ser>
          <c:idx val="0"/>
          <c:order val="0"/>
          <c:tx>
            <c:strRef>
              <c:f>IIaPGWCLC!$F$15:$I$15</c:f>
              <c:strCache>
                <c:ptCount val="4"/>
                <c:pt idx="0">
                  <c:v>Udz_rol%</c:v>
                </c:pt>
                <c:pt idx="1">
                  <c:v>Udz_pow_antrop%</c:v>
                </c:pt>
                <c:pt idx="2">
                  <c:v>Udz_les%</c:v>
                </c:pt>
                <c:pt idx="3">
                  <c:v>Udz_poz%</c:v>
                </c:pt>
              </c:strCache>
            </c:strRef>
          </c:tx>
          <c:spPr>
            <a:ln w="3175">
              <a:solidFill>
                <a:srgbClr val="FFC000"/>
              </a:solidFill>
            </a:ln>
          </c:spPr>
          <c:explosion val="4"/>
          <c:dPt>
            <c:idx val="0"/>
            <c:bubble3D val="0"/>
            <c:explosion val="0"/>
            <c:spPr>
              <a:solidFill>
                <a:schemeClr val="accent4">
                  <a:lumMod val="50000"/>
                </a:schemeClr>
              </a:solidFill>
              <a:ln w="3175">
                <a:solidFill>
                  <a:srgbClr val="FFC000">
                    <a:lumMod val="50000"/>
                  </a:srgb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7222-4EBC-8366-6D7714833142}"/>
              </c:ext>
            </c:extLst>
          </c:dPt>
          <c:dPt>
            <c:idx val="1"/>
            <c:bubble3D val="0"/>
            <c:explosion val="0"/>
            <c:spPr>
              <a:solidFill>
                <a:schemeClr val="tx1"/>
              </a:solidFill>
              <a:ln w="3175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7222-4EBC-8366-6D7714833142}"/>
              </c:ext>
            </c:extLst>
          </c:dPt>
          <c:dPt>
            <c:idx val="2"/>
            <c:bubble3D val="0"/>
            <c:explosion val="0"/>
            <c:spPr>
              <a:solidFill>
                <a:schemeClr val="accent6"/>
              </a:solidFill>
              <a:ln w="3175">
                <a:solidFill>
                  <a:srgbClr val="70AD47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7222-4EBC-8366-6D7714833142}"/>
              </c:ext>
            </c:extLst>
          </c:dPt>
          <c:dPt>
            <c:idx val="3"/>
            <c:bubble3D val="0"/>
            <c:explosion val="0"/>
            <c:extLst>
              <c:ext xmlns:c16="http://schemas.microsoft.com/office/drawing/2014/chart" uri="{C3380CC4-5D6E-409C-BE32-E72D297353CC}">
                <c16:uniqueId val="{00000006-7222-4EBC-8366-6D7714833142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63,6%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7222-4EBC-8366-6D771483314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2,8%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7222-4EBC-8366-6D771483314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27,3%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7222-4EBC-8366-6D771483314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6,3%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7222-4EBC-8366-6D77148331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  <a:highlight>
                      <a:srgbClr val="000000"/>
                    </a:highlight>
                  </a:defRPr>
                </a:pPr>
                <a:endParaRPr lang="pl-PL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Pregoła!$F$2:$F$5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IIaPGWCLC!$F$28:$I$28</c:f>
              <c:numCache>
                <c:formatCode>0.0</c:formatCode>
                <c:ptCount val="4"/>
                <c:pt idx="0">
                  <c:v>63.611095096249315</c:v>
                </c:pt>
                <c:pt idx="1">
                  <c:v>2.7922432016911705</c:v>
                </c:pt>
                <c:pt idx="2">
                  <c:v>27.283144091049827</c:v>
                </c:pt>
                <c:pt idx="3">
                  <c:v>6.3135176110097007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222-4EBC-8366-6D7714833142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0.59771331917771142"/>
          <c:y val="0.14276268020715532"/>
          <c:w val="0.38252918145428916"/>
          <c:h val="0.64477734535811515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780506541389108E-2"/>
          <c:y val="8.7208910766463962E-2"/>
          <c:w val="0.72174792461990578"/>
          <c:h val="0.87277187874914475"/>
        </c:manualLayout>
      </c:layout>
      <c:pieChart>
        <c:varyColors val="1"/>
        <c:ser>
          <c:idx val="0"/>
          <c:order val="0"/>
          <c:spPr>
            <a:solidFill>
              <a:schemeClr val="accent6"/>
            </a:solidFill>
          </c:spPr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817-4D33-880F-6DA55D698A91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817-4D33-880F-6DA55D698A91}"/>
              </c:ext>
            </c:extLst>
          </c:dPt>
          <c:dPt>
            <c:idx val="2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817-4D33-880F-6DA55D698A91}"/>
              </c:ext>
            </c:extLst>
          </c:dPt>
          <c:dLbls>
            <c:dLbl>
              <c:idx val="1"/>
              <c:layout>
                <c:manualLayout>
                  <c:x val="-1.5179955897812949E-2"/>
                  <c:y val="0.13867870325514597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817-4D33-880F-6DA55D698A91}"/>
                </c:ext>
              </c:extLst>
            </c:dLbl>
            <c:dLbl>
              <c:idx val="2"/>
              <c:layout>
                <c:manualLayout>
                  <c:x val="4.1195329823441457E-2"/>
                  <c:y val="0.11773574529573046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817-4D33-880F-6DA55D698A91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Pregoła!$D$28:$F$28</c:f>
              <c:strCache>
                <c:ptCount val="3"/>
                <c:pt idx="0">
                  <c:v>NAT</c:v>
                </c:pt>
                <c:pt idx="1">
                  <c:v>SCW</c:v>
                </c:pt>
                <c:pt idx="2">
                  <c:v>SZCW</c:v>
                </c:pt>
              </c:strCache>
            </c:strRef>
          </c:cat>
          <c:val>
            <c:numRef>
              <c:f>Pregoła!$D$30:$F$30</c:f>
              <c:numCache>
                <c:formatCode>0%</c:formatCode>
                <c:ptCount val="3"/>
                <c:pt idx="0">
                  <c:v>0.97560975609756095</c:v>
                </c:pt>
                <c:pt idx="1">
                  <c:v>1.2195121951219513E-2</c:v>
                </c:pt>
                <c:pt idx="2">
                  <c:v>1.2195121951219513E-2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817-4D33-880F-6DA55D698A9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0113531827744122"/>
          <c:y val="0.40595982793817442"/>
          <c:w val="0.16376960390612788"/>
          <c:h val="0.2756681286637984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accent6"/>
            </a:solidFill>
          </c:spPr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951-4DD1-8659-ACC80C24E4E2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951-4DD1-8659-ACC80C24E4E2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Pregoła!$H$28:$I$28</c:f>
              <c:strCache>
                <c:ptCount val="2"/>
                <c:pt idx="0">
                  <c:v>NAT</c:v>
                </c:pt>
                <c:pt idx="1">
                  <c:v>SZCW</c:v>
                </c:pt>
              </c:strCache>
            </c:strRef>
          </c:cat>
          <c:val>
            <c:numRef>
              <c:f>Pregoła!$H$30:$I$30</c:f>
              <c:numCache>
                <c:formatCode>0%</c:formatCode>
                <c:ptCount val="2"/>
                <c:pt idx="0">
                  <c:v>0.94285714285714284</c:v>
                </c:pt>
                <c:pt idx="1">
                  <c:v>5.7142857142857141E-2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951-4DD1-8659-ACC80C24E4E2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5751796824625195"/>
          <c:y val="0.40595982793817442"/>
          <c:w val="0.20738715198655039"/>
          <c:h val="0.25919973495850418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5899781838334933E-2"/>
          <c:y val="7.0975918884664133E-2"/>
          <c:w val="0.49213772599928135"/>
          <c:h val="0.83657175932856287"/>
        </c:manualLayout>
      </c:layout>
      <c:pieChart>
        <c:varyColors val="1"/>
        <c:ser>
          <c:idx val="0"/>
          <c:order val="0"/>
          <c:tx>
            <c:strRef>
              <c:f>IIaPGWCLC!$F$15:$I$15</c:f>
              <c:strCache>
                <c:ptCount val="4"/>
                <c:pt idx="0">
                  <c:v>Udz_rol%</c:v>
                </c:pt>
                <c:pt idx="1">
                  <c:v>Udz_pow_antrop%</c:v>
                </c:pt>
                <c:pt idx="2">
                  <c:v>Udz_les%</c:v>
                </c:pt>
                <c:pt idx="3">
                  <c:v>Udz_poz%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A01-488A-8F51-3BCCC2205204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A01-488A-8F51-3BCCC2205204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A01-488A-8F51-3BCCC220520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A01-488A-8F51-3BCCC2205204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b="1"/>
                      <a:t>54,1%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EA01-488A-8F51-3BCCC220520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="1"/>
                      <a:t>1,9%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EA01-488A-8F51-3BCCC220520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b="1"/>
                      <a:t>38,8%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EA01-488A-8F51-3BCCC220520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b="1"/>
                      <a:t>5,2%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EA01-488A-8F51-3BCCC22052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highlight>
                      <a:srgbClr val="000000"/>
                    </a:highlight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Niemen!$K$2:$K$5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IIaPGWCLC!$F$32:$I$32</c:f>
              <c:numCache>
                <c:formatCode>0.0</c:formatCode>
                <c:ptCount val="4"/>
                <c:pt idx="0">
                  <c:v>54.120258518009599</c:v>
                </c:pt>
                <c:pt idx="1">
                  <c:v>1.8690631138853311</c:v>
                </c:pt>
                <c:pt idx="2">
                  <c:v>38.794342156595341</c:v>
                </c:pt>
                <c:pt idx="3">
                  <c:v>5.2163362115097271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A01-488A-8F51-3BCCC2205204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9277673194547587"/>
          <c:y val="0.10101666605258956"/>
          <c:w val="0.38511628279394411"/>
          <c:h val="0.8966208565147441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accent6"/>
            </a:solidFill>
          </c:spPr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B6D-45A2-9C31-F3495A330D13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B6D-45A2-9C31-F3495A330D13}"/>
              </c:ext>
            </c:extLst>
          </c:dPt>
          <c:dPt>
            <c:idx val="2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B6D-45A2-9C31-F3495A330D13}"/>
              </c:ext>
            </c:extLst>
          </c:dPt>
          <c:dLbls>
            <c:dLbl>
              <c:idx val="1"/>
              <c:layout>
                <c:manualLayout>
                  <c:x val="2.8343515119764223E-2"/>
                  <c:y val="0.114200005908083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B6D-45A2-9C31-F3495A330D13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B6D-45A2-9C31-F3495A330D13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Niemen!$D$28:$F$28</c:f>
              <c:strCache>
                <c:ptCount val="3"/>
                <c:pt idx="0">
                  <c:v>NAT</c:v>
                </c:pt>
                <c:pt idx="1">
                  <c:v>SCW</c:v>
                </c:pt>
                <c:pt idx="2">
                  <c:v>SZCW</c:v>
                </c:pt>
              </c:strCache>
            </c:strRef>
          </c:cat>
          <c:val>
            <c:numRef>
              <c:f>Niemen!$D$30:$F$30</c:f>
              <c:numCache>
                <c:formatCode>0%</c:formatCode>
                <c:ptCount val="3"/>
                <c:pt idx="0">
                  <c:v>0.95833333333333337</c:v>
                </c:pt>
                <c:pt idx="1">
                  <c:v>4.1666666666666664E-2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B6D-45A2-9C31-F3495A330D1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.79105736521528991"/>
          <c:y val="0.40595982793817442"/>
          <c:w val="0.17384764572115474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tx1"/>
            </a:solidFill>
          </c:spPr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9C9-43B3-9F78-09CE592AF22A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Niemen!$G$28</c:f>
              <c:strCache>
                <c:ptCount val="1"/>
                <c:pt idx="0">
                  <c:v>NAT</c:v>
                </c:pt>
              </c:strCache>
            </c:strRef>
          </c:cat>
          <c:val>
            <c:numRef>
              <c:f>Niemen!$G$30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C9-43B3-9F78-09CE592AF22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894292058088474"/>
          <c:y val="0.40595971131544556"/>
          <c:w val="0.18166270617057562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19.05.2021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157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384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0706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4646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611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9775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0163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8837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2680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9479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6273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256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4205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8474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2880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9316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3611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034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2028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9793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0739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24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25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5958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26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5106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27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00908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28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147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29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19.05.2021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19.05.2021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19.05.2021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19.05.2021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19.05.2021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19.05.2021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19.05.2021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19.05.2021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19.05.2021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19.05.2021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19.05.2021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19.05.2021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g"/><Relationship Id="rId5" Type="http://schemas.openxmlformats.org/officeDocument/2006/relationships/image" Target="../media/image7.jpe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g"/><Relationship Id="rId5" Type="http://schemas.openxmlformats.org/officeDocument/2006/relationships/image" Target="../media/image7.jpe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g"/><Relationship Id="rId5" Type="http://schemas.openxmlformats.org/officeDocument/2006/relationships/image" Target="../media/image7.jpe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g"/><Relationship Id="rId5" Type="http://schemas.openxmlformats.org/officeDocument/2006/relationships/image" Target="../media/image7.jpe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g"/><Relationship Id="rId5" Type="http://schemas.openxmlformats.org/officeDocument/2006/relationships/image" Target="../media/image7.jpe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g"/><Relationship Id="rId5" Type="http://schemas.openxmlformats.org/officeDocument/2006/relationships/image" Target="../media/image7.jpe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g"/><Relationship Id="rId5" Type="http://schemas.openxmlformats.org/officeDocument/2006/relationships/image" Target="../media/image7.jpe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4081604"/>
            <a:ext cx="12191999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Krungthep" panose="02000400000000000000" pitchFamily="2" charset="-34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Krungthep" panose="02000400000000000000" pitchFamily="2" charset="-34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Krungthep" panose="02000400000000000000" pitchFamily="2" charset="-34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Krungthep" panose="02000400000000000000" pitchFamily="2" charset="-34"/>
            </a:endParaRP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7D809FA0-04EA-41BD-80E3-6EEFD8A24DAD}"/>
              </a:ext>
            </a:extLst>
          </p:cNvPr>
          <p:cNvSpPr/>
          <p:nvPr/>
        </p:nvSpPr>
        <p:spPr>
          <a:xfrm>
            <a:off x="1251856" y="2453230"/>
            <a:ext cx="96882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Kluczowe informacje dotyczące regionów wodnych: Łyny i Węgorapy (obszar dorzecza Pregoły), Niemna (obszar dorzecza Niemna)</a:t>
            </a:r>
            <a:endParaRPr lang="pl-PL" dirty="0">
              <a:solidFill>
                <a:schemeClr val="accent5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576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Kluczowe informacje dotyczące regionów wodnych: Łyny i Węgorapy </a:t>
            </a:r>
            <a:b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(obszar dorzecza Pregoły), Niemna (obszar dorzecza Niemna)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4A69C5BD-198B-4406-BABF-C12CD29D75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2903390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obszaru dorzecza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73467"/>
            <a:ext cx="6242907" cy="361740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Obszar dorzecza Pregoły oraz obszar dorzecza Niemna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dwa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 dziewięciu obszarów dorzeczy w granicach Polski:</a:t>
            </a:r>
          </a:p>
          <a:p>
            <a:pPr marL="449263" lvl="1" indent="-182563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Pregoły:</a:t>
            </a:r>
          </a:p>
          <a:p>
            <a:pPr marL="715963" lvl="2" indent="-26670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trzeci pod względem wielkości obszar dorzecza w Polsce. Zajmuje północno-wschodnią część kraju, a jego powierzchnia wynosi </a:t>
            </a: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około </a:t>
            </a:r>
            <a:b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7 521,7 km</a:t>
            </a:r>
            <a:r>
              <a:rPr lang="pl-PL" sz="1300" baseline="300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2</a:t>
            </a: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, co stanowi około 2,5% powierzchni kraju</a:t>
            </a:r>
          </a:p>
          <a:p>
            <a:pPr marL="715963" lvl="2" indent="-26670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pod względem administracyjnym region wodny leży w północnej i centralnej części województwa warmińsko-mazurskiego oraz w północnej części województwa podlaskiego</a:t>
            </a:r>
          </a:p>
          <a:p>
            <a:pPr marL="449263" lvl="1" indent="-182563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Niemna:</a:t>
            </a:r>
          </a:p>
          <a:p>
            <a:pPr marL="715963" lvl="2" indent="-26670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położony jest w północno-wschodniej części kraju, a jego powierzchnia wynosi 2 515,36 km</a:t>
            </a:r>
            <a:r>
              <a:rPr lang="pl-PL" sz="1300" baseline="300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</a:t>
            </a: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co stanowi około 1% powierzchni kraju</a:t>
            </a:r>
          </a:p>
          <a:p>
            <a:pPr marL="715963" lvl="2" indent="-26670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pod względem administracyjnym region wodny leży w województwie podlaskim</a:t>
            </a:r>
          </a:p>
          <a:p>
            <a:pPr marL="449263" lvl="1" indent="-182563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463387"/>
              </p:ext>
            </p:extLst>
          </p:nvPr>
        </p:nvGraphicFramePr>
        <p:xfrm>
          <a:off x="6500082" y="5722115"/>
          <a:ext cx="4584700" cy="335688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Łyny i Węgorapy oraz region wodny Niemna na tle obszarów dorzeczy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ela 23">
            <a:extLst>
              <a:ext uri="{FF2B5EF4-FFF2-40B4-BE49-F238E27FC236}">
                <a16:creationId xmlns:a16="http://schemas.microsoft.com/office/drawing/2014/main" id="{06872B80-5555-411E-AAD9-11B332E661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5058251"/>
              </p:ext>
            </p:extLst>
          </p:nvPr>
        </p:nvGraphicFramePr>
        <p:xfrm>
          <a:off x="738120" y="4807338"/>
          <a:ext cx="5633013" cy="776577"/>
        </p:xfrm>
        <a:graphic>
          <a:graphicData uri="http://schemas.openxmlformats.org/drawingml/2006/table">
            <a:tbl>
              <a:tblPr/>
              <a:tblGrid>
                <a:gridCol w="2832663">
                  <a:extLst>
                    <a:ext uri="{9D8B030D-6E8A-4147-A177-3AD203B41FA5}">
                      <a16:colId xmlns:a16="http://schemas.microsoft.com/office/drawing/2014/main" val="1310450659"/>
                    </a:ext>
                  </a:extLst>
                </a:gridCol>
                <a:gridCol w="2800350">
                  <a:extLst>
                    <a:ext uri="{9D8B030D-6E8A-4147-A177-3AD203B41FA5}">
                      <a16:colId xmlns:a16="http://schemas.microsoft.com/office/drawing/2014/main" val="993545438"/>
                    </a:ext>
                  </a:extLst>
                </a:gridCol>
              </a:tblGrid>
              <a:tr h="298177">
                <a:tc>
                  <a:txBody>
                    <a:bodyPr/>
                    <a:lstStyle/>
                    <a:p>
                      <a:pPr marL="88900" indent="0" algn="l" rtl="0" fontAlgn="ctr">
                        <a:lnSpc>
                          <a:spcPct val="11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dorzecza Pregoły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l" rtl="0" fontAlgn="ctr">
                        <a:lnSpc>
                          <a:spcPct val="11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dorzecza Niemna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150243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17145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Arial" panose="020B0604020202020204" pitchFamily="34" charset="0"/>
                        <a:buChar char="•"/>
                      </a:pPr>
                      <a: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Łyny i Węgorapy</a:t>
                      </a:r>
                      <a:b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</a:br>
                      <a: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(RZGW Białystok)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Niemna (RZGW Białystok)</a:t>
                      </a:r>
                    </a:p>
                    <a:p>
                      <a:pPr algn="l" fontAlgn="b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20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7233264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1A47C5CD-C5DA-4105-B322-66B7D970DB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082" y="601493"/>
            <a:ext cx="5120148" cy="512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30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233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7271534"/>
              </p:ext>
            </p:extLst>
          </p:nvPr>
        </p:nvGraphicFramePr>
        <p:xfrm>
          <a:off x="923540" y="2821858"/>
          <a:ext cx="3585089" cy="2035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Kluczowe informacje dotyczące regionu wodnego Łyny i Węgorapy (obszar dorzecza Pregoły)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051" y="1328737"/>
            <a:ext cx="5381625" cy="64391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Łyny i Węgorapy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edyny region wodny obszaru dorzecza Pregoły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obrębie regionu wodnego Łyny i Węgorapy występują jcwp rzeczne (RW), jeziorne (LW) oraz jcwpd (podziemne). Brak jcwp przybrzeżnych (CW) i przejściowych (TW) oraz zbiornikowych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przeważający sposób użytkowania gruntów: tereny rolne</a:t>
            </a:r>
          </a:p>
          <a:p>
            <a:pPr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None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lvl="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lvl="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sposoby użytkowania wód:</a:t>
            </a:r>
          </a:p>
          <a:p>
            <a:pPr marL="717550" lvl="0" indent="-363538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pobór wody na cele komunalne, przemysłowe;</a:t>
            </a:r>
          </a:p>
          <a:p>
            <a:pPr marL="717550" lvl="0" indent="-363538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nawodnienia i zasilanie stawów rybnych;</a:t>
            </a:r>
          </a:p>
          <a:p>
            <a:pPr marL="717550" indent="-363538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turystyka i rekreacja.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None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D80BFA2B-5B10-4202-8F5E-EAD34B7A7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2022098"/>
              </p:ext>
            </p:extLst>
          </p:nvPr>
        </p:nvGraphicFramePr>
        <p:xfrm>
          <a:off x="6187440" y="594645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Łyny i Węgorapy na tle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Pregoły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E0663902-0B6C-4090-BFAE-818C9E4B74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9521151"/>
              </p:ext>
            </p:extLst>
          </p:nvPr>
        </p:nvGraphicFramePr>
        <p:xfrm>
          <a:off x="689770" y="4744583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Udział poszczególnych form zagospodarowania terenu regionu wodnego Łyny i Węgorapy</a:t>
                      </a:r>
                      <a:endParaRPr kumimoji="0" lang="en-US" altLang="pl-PL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3E8C5B04-2BF1-4571-BCA9-037C85CE2F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9997" y="1171894"/>
            <a:ext cx="4742427" cy="474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825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Łyny i Węgorapy – jcwp rzeczne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2252668"/>
              </p:ext>
            </p:extLst>
          </p:nvPr>
        </p:nvGraphicFramePr>
        <p:xfrm>
          <a:off x="3890709" y="5861141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RW – region wodny Łyny i Węgorapy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871883"/>
              </p:ext>
            </p:extLst>
          </p:nvPr>
        </p:nvGraphicFramePr>
        <p:xfrm>
          <a:off x="8847667" y="4504838"/>
          <a:ext cx="2917925" cy="214313"/>
        </p:xfrm>
        <a:graphic>
          <a:graphicData uri="http://schemas.openxmlformats.org/drawingml/2006/table">
            <a:tbl>
              <a:tblPr/>
              <a:tblGrid>
                <a:gridCol w="2917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RW – region wodny Łyny i Węgorapy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0366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6CE6291F-0E07-4D76-B821-73B89AE2407B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9" name="Text Box 12">
              <a:extLst>
                <a:ext uri="{FF2B5EF4-FFF2-40B4-BE49-F238E27FC236}">
                  <a16:creationId xmlns:a16="http://schemas.microsoft.com/office/drawing/2014/main" id="{2DD17E3F-CAB8-4F51-A5A2-3771DE7EA9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Łyny i Węgorapy: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	82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105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84C1F528-FDC5-4CDA-97BC-C76199E14208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276C2311-8C81-46FF-9FB9-AEBD5A9982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115262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Łyny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i Węgorapy: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95,7%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0,5%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3,7%</a:t>
              </a: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E3122DB7-ED08-4E1A-8B07-930D4F6F3A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21110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23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171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187 jcwp</a:t>
              </a:r>
            </a:p>
          </p:txBody>
        </p:sp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D97146D8-A543-4A42-8902-A6E12A38CBBC}"/>
                </a:ext>
              </a:extLst>
            </p:cNvPr>
            <p:cNvSpPr/>
            <p:nvPr/>
          </p:nvSpPr>
          <p:spPr>
            <a:xfrm>
              <a:off x="540774" y="1811524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CB14D024-1C07-4FC0-93DE-A17000CEA3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9572" y="1231366"/>
            <a:ext cx="4629775" cy="4629775"/>
          </a:xfrm>
          <a:prstGeom prst="rect">
            <a:avLst/>
          </a:prstGeom>
        </p:spPr>
      </p:pic>
      <p:graphicFrame>
        <p:nvGraphicFramePr>
          <p:cNvPr id="22" name="Wykres 21">
            <a:extLst>
              <a:ext uri="{FF2B5EF4-FFF2-40B4-BE49-F238E27FC236}">
                <a16:creationId xmlns:a16="http://schemas.microsoft.com/office/drawing/2014/main" id="{B74706AF-FEC6-4D5C-A50C-1AD3BAEF33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3696427"/>
              </p:ext>
            </p:extLst>
          </p:nvPr>
        </p:nvGraphicFramePr>
        <p:xfrm>
          <a:off x="9176490" y="2496755"/>
          <a:ext cx="2962169" cy="2008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020469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Łyny i Węgorapy – jcwp jeziorne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2957524"/>
              </p:ext>
            </p:extLst>
          </p:nvPr>
        </p:nvGraphicFramePr>
        <p:xfrm>
          <a:off x="3883130" y="5909468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LW – region wodny Łyny i Węgorapy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9842964"/>
              </p:ext>
            </p:extLst>
          </p:nvPr>
        </p:nvGraphicFramePr>
        <p:xfrm>
          <a:off x="9176490" y="4529848"/>
          <a:ext cx="2471950" cy="214313"/>
        </p:xfrm>
        <a:graphic>
          <a:graphicData uri="http://schemas.openxmlformats.org/drawingml/2006/table">
            <a:tbl>
              <a:tblPr/>
              <a:tblGrid>
                <a:gridCol w="2471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LW – region wodny Łyny i Węgorapy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95547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upa 14">
            <a:extLst>
              <a:ext uri="{FF2B5EF4-FFF2-40B4-BE49-F238E27FC236}">
                <a16:creationId xmlns:a16="http://schemas.microsoft.com/office/drawing/2014/main" id="{DEA20303-474B-47B2-A752-42E9D7DB47D4}"/>
              </a:ext>
            </a:extLst>
          </p:cNvPr>
          <p:cNvGrpSpPr/>
          <p:nvPr/>
        </p:nvGrpSpPr>
        <p:grpSpPr>
          <a:xfrm>
            <a:off x="391226" y="1247929"/>
            <a:ext cx="3325367" cy="4836804"/>
            <a:chOff x="391226" y="1233795"/>
            <a:chExt cx="3325367" cy="4836804"/>
          </a:xfrm>
        </p:grpSpPr>
        <p:sp>
          <p:nvSpPr>
            <p:cNvPr id="16" name="Text Box 12">
              <a:extLst>
                <a:ext uri="{FF2B5EF4-FFF2-40B4-BE49-F238E27FC236}">
                  <a16:creationId xmlns:a16="http://schemas.microsoft.com/office/drawing/2014/main" id="{FD9943EB-4E66-4ED7-AB8F-C98929174C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Łyny i Węgorapy: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82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105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26EA56C5-7282-4B57-B7D9-2F18F1B58CFC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6" name="Text Box 12">
              <a:extLst>
                <a:ext uri="{FF2B5EF4-FFF2-40B4-BE49-F238E27FC236}">
                  <a16:creationId xmlns:a16="http://schemas.microsoft.com/office/drawing/2014/main" id="{6BA5B0CC-F8DD-42C0-AA7F-652D639766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115262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Łyny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i Węgorapy: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95,7%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0,5%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3,7%</a:t>
              </a:r>
            </a:p>
          </p:txBody>
        </p:sp>
        <p:sp>
          <p:nvSpPr>
            <p:cNvPr id="27" name="Text Box 12">
              <a:extLst>
                <a:ext uri="{FF2B5EF4-FFF2-40B4-BE49-F238E27FC236}">
                  <a16:creationId xmlns:a16="http://schemas.microsoft.com/office/drawing/2014/main" id="{11B24C2B-3DC7-4F1B-8B6E-5733FAE6E6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21110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23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171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187 jcwp</a:t>
              </a:r>
            </a:p>
          </p:txBody>
        </p:sp>
        <p:sp>
          <p:nvSpPr>
            <p:cNvPr id="28" name="Prostokąt 27">
              <a:extLst>
                <a:ext uri="{FF2B5EF4-FFF2-40B4-BE49-F238E27FC236}">
                  <a16:creationId xmlns:a16="http://schemas.microsoft.com/office/drawing/2014/main" id="{488994A8-A72B-4D90-8BC6-A2F338C5DA4E}"/>
                </a:ext>
              </a:extLst>
            </p:cNvPr>
            <p:cNvSpPr/>
            <p:nvPr/>
          </p:nvSpPr>
          <p:spPr>
            <a:xfrm>
              <a:off x="540774" y="2314473"/>
              <a:ext cx="3007085" cy="259895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D45CF585-B3C6-4207-B090-B5A952CB3E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5537" y="1174996"/>
            <a:ext cx="4767185" cy="4767185"/>
          </a:xfrm>
          <a:prstGeom prst="rect">
            <a:avLst/>
          </a:prstGeom>
        </p:spPr>
      </p:pic>
      <p:graphicFrame>
        <p:nvGraphicFramePr>
          <p:cNvPr id="29" name="Wykres 28">
            <a:extLst>
              <a:ext uri="{FF2B5EF4-FFF2-40B4-BE49-F238E27FC236}">
                <a16:creationId xmlns:a16="http://schemas.microsoft.com/office/drawing/2014/main" id="{291A51B5-1509-47B3-913F-F5EF07138D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3528303"/>
              </p:ext>
            </p:extLst>
          </p:nvPr>
        </p:nvGraphicFramePr>
        <p:xfrm>
          <a:off x="9176490" y="2458366"/>
          <a:ext cx="2962170" cy="2046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38524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Łyny i Węgorapy - jcwpd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0793163"/>
              </p:ext>
            </p:extLst>
          </p:nvPr>
        </p:nvGraphicFramePr>
        <p:xfrm>
          <a:off x="4414020" y="597757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jcwpd– region wodny Łyny i Węgorapy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4" name="Grupa 23">
            <a:extLst>
              <a:ext uri="{FF2B5EF4-FFF2-40B4-BE49-F238E27FC236}">
                <a16:creationId xmlns:a16="http://schemas.microsoft.com/office/drawing/2014/main" id="{F4438EF0-EC54-405A-B310-CA98B90BB82F}"/>
              </a:ext>
            </a:extLst>
          </p:cNvPr>
          <p:cNvGrpSpPr/>
          <p:nvPr/>
        </p:nvGrpSpPr>
        <p:grpSpPr>
          <a:xfrm>
            <a:off x="391226" y="1247929"/>
            <a:ext cx="3325367" cy="4836804"/>
            <a:chOff x="391226" y="1233795"/>
            <a:chExt cx="3325367" cy="4836804"/>
          </a:xfrm>
        </p:grpSpPr>
        <p:sp>
          <p:nvSpPr>
            <p:cNvPr id="25" name="Text Box 12">
              <a:extLst>
                <a:ext uri="{FF2B5EF4-FFF2-40B4-BE49-F238E27FC236}">
                  <a16:creationId xmlns:a16="http://schemas.microsoft.com/office/drawing/2014/main" id="{126C7E5D-6EF5-4B19-9CCF-03E2C4CBC7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Łyny i Węgorapy: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82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105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Prostokąt 25">
              <a:extLst>
                <a:ext uri="{FF2B5EF4-FFF2-40B4-BE49-F238E27FC236}">
                  <a16:creationId xmlns:a16="http://schemas.microsoft.com/office/drawing/2014/main" id="{242E400C-B65C-4BF6-9C8B-41898EFB97E6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7" name="Text Box 12">
              <a:extLst>
                <a:ext uri="{FF2B5EF4-FFF2-40B4-BE49-F238E27FC236}">
                  <a16:creationId xmlns:a16="http://schemas.microsoft.com/office/drawing/2014/main" id="{A4BEE687-3B8F-4FE1-BC00-9623E3889E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115262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Łyny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i Węgorapy: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95,7%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0,5%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3,7%</a:t>
              </a:r>
            </a:p>
          </p:txBody>
        </p:sp>
        <p:sp>
          <p:nvSpPr>
            <p:cNvPr id="28" name="Text Box 12">
              <a:extLst>
                <a:ext uri="{FF2B5EF4-FFF2-40B4-BE49-F238E27FC236}">
                  <a16:creationId xmlns:a16="http://schemas.microsoft.com/office/drawing/2014/main" id="{BCABDA49-6768-4268-8916-BD862581CD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21110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23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171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187 jcwp</a:t>
              </a:r>
            </a:p>
          </p:txBody>
        </p:sp>
        <p:sp>
          <p:nvSpPr>
            <p:cNvPr id="29" name="Prostokąt 28">
              <a:extLst>
                <a:ext uri="{FF2B5EF4-FFF2-40B4-BE49-F238E27FC236}">
                  <a16:creationId xmlns:a16="http://schemas.microsoft.com/office/drawing/2014/main" id="{696785D2-18D0-4A80-B4B8-269C3E739A7D}"/>
                </a:ext>
              </a:extLst>
            </p:cNvPr>
            <p:cNvSpPr/>
            <p:nvPr/>
          </p:nvSpPr>
          <p:spPr>
            <a:xfrm>
              <a:off x="443997" y="3052011"/>
              <a:ext cx="3007085" cy="259895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CD0B209E-E847-4FE1-A0BB-8AD26F086A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4020" y="1247929"/>
            <a:ext cx="4760968" cy="476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815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Łyny i Węgorapy – obszary chronione  </a:t>
            </a:r>
            <a:r>
              <a:rPr lang="pl-PL" altLang="pl-PL" sz="18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012014"/>
              </p:ext>
            </p:extLst>
          </p:nvPr>
        </p:nvGraphicFramePr>
        <p:xfrm>
          <a:off x="4404851" y="595219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 w obrębie których występują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SiG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– region wodny Łyny i Węgorapy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5BAFB3BF-CCFC-4AEE-8D07-57F1E2E9D1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4851" y="1229638"/>
            <a:ext cx="4709652" cy="4709652"/>
          </a:xfrm>
          <a:prstGeom prst="rect">
            <a:avLst/>
          </a:prstGeom>
        </p:spPr>
      </p:pic>
      <p:grpSp>
        <p:nvGrpSpPr>
          <p:cNvPr id="17" name="Grupa 16">
            <a:extLst>
              <a:ext uri="{FF2B5EF4-FFF2-40B4-BE49-F238E27FC236}">
                <a16:creationId xmlns:a16="http://schemas.microsoft.com/office/drawing/2014/main" id="{27314FE9-5F81-4E3B-AFBC-2060B263AE78}"/>
              </a:ext>
            </a:extLst>
          </p:cNvPr>
          <p:cNvGrpSpPr/>
          <p:nvPr/>
        </p:nvGrpSpPr>
        <p:grpSpPr>
          <a:xfrm>
            <a:off x="391226" y="1247929"/>
            <a:ext cx="3325367" cy="4836804"/>
            <a:chOff x="391226" y="1233795"/>
            <a:chExt cx="3325367" cy="4836804"/>
          </a:xfrm>
        </p:grpSpPr>
        <p:sp>
          <p:nvSpPr>
            <p:cNvPr id="21" name="Text Box 12">
              <a:extLst>
                <a:ext uri="{FF2B5EF4-FFF2-40B4-BE49-F238E27FC236}">
                  <a16:creationId xmlns:a16="http://schemas.microsoft.com/office/drawing/2014/main" id="{AA34417A-835A-4023-AC3B-3F5E75C77D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Łyny i Węgorapy: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82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105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Prostokąt 21">
              <a:extLst>
                <a:ext uri="{FF2B5EF4-FFF2-40B4-BE49-F238E27FC236}">
                  <a16:creationId xmlns:a16="http://schemas.microsoft.com/office/drawing/2014/main" id="{0D16B848-E908-4EEF-A3C5-D9A01F2B82D6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3" name="Text Box 12">
              <a:extLst>
                <a:ext uri="{FF2B5EF4-FFF2-40B4-BE49-F238E27FC236}">
                  <a16:creationId xmlns:a16="http://schemas.microsoft.com/office/drawing/2014/main" id="{5B025CDD-59B9-4E2C-B341-FBF44EECA3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115262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Łyny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i Węgorapy: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95,7%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0,5%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3,7%</a:t>
              </a:r>
            </a:p>
          </p:txBody>
        </p:sp>
        <p:sp>
          <p:nvSpPr>
            <p:cNvPr id="24" name="Text Box 12">
              <a:extLst>
                <a:ext uri="{FF2B5EF4-FFF2-40B4-BE49-F238E27FC236}">
                  <a16:creationId xmlns:a16="http://schemas.microsoft.com/office/drawing/2014/main" id="{32C7C58A-18D3-4348-827F-46E731F356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21110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23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171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187 jcwp</a:t>
              </a:r>
            </a:p>
          </p:txBody>
        </p:sp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id="{3EB22A64-BFE4-43DB-BB80-BBE09B000776}"/>
                </a:ext>
              </a:extLst>
            </p:cNvPr>
            <p:cNvSpPr/>
            <p:nvPr/>
          </p:nvSpPr>
          <p:spPr>
            <a:xfrm>
              <a:off x="550365" y="5288963"/>
              <a:ext cx="3007085" cy="259895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358307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FFB8EC3A-A1D3-4D19-9DBE-205A3703DD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3223778"/>
              </p:ext>
            </p:extLst>
          </p:nvPr>
        </p:nvGraphicFramePr>
        <p:xfrm>
          <a:off x="831406" y="2795117"/>
          <a:ext cx="3496949" cy="2035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Kluczowe informacje dotyczące regionu wodnego Niemna (obszar dorzecza Niemna)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307" y="1326514"/>
            <a:ext cx="5381625" cy="489775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Niemna: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edyny region wodny obszaru dorzecza Niemna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obrębie regionu wodnego Niemna występują jcwp rzeczne (RW), jeziorne (LW) oraz jcwpd (podziemne). Brak jcwp przybrzeżnych (CW) i przejściowych (TW) oraz zbiornikowych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przeważający sposób użytkowania gruntów: tereny rolne</a:t>
            </a:r>
          </a:p>
          <a:p>
            <a:pPr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None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lvl="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lvl="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lvl="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sposoby użytkowania wód:</a:t>
            </a:r>
          </a:p>
          <a:p>
            <a:pPr marL="717550" lvl="0" indent="-363538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pobór wody na cele komunalne, przemysłowe;</a:t>
            </a:r>
          </a:p>
          <a:p>
            <a:pPr marL="717550" lvl="0" indent="-363538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nawodnienia;</a:t>
            </a:r>
          </a:p>
          <a:p>
            <a:pPr marL="717550" indent="-363538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zasilenie stawów karpiowych.</a:t>
            </a:r>
          </a:p>
        </p:txBody>
      </p:sp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D80BFA2B-5B10-4202-8F5E-EAD34B7A7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523981"/>
              </p:ext>
            </p:extLst>
          </p:nvPr>
        </p:nvGraphicFramePr>
        <p:xfrm>
          <a:off x="6187440" y="594645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Niemna na tle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Niemna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E0663902-0B6C-4090-BFAE-818C9E4B74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906403"/>
              </p:ext>
            </p:extLst>
          </p:nvPr>
        </p:nvGraphicFramePr>
        <p:xfrm>
          <a:off x="689770" y="4744583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Udział poszczególnych form zagospodarowania terenu regionu wodnego Niemna</a:t>
                      </a:r>
                      <a:endParaRPr kumimoji="0" lang="en-US" altLang="pl-PL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6C6E37E4-3EF7-4AE9-BF7A-2DA313628C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3031" y="1133098"/>
            <a:ext cx="4839939" cy="4839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522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A0647A4B-3DA0-4CC2-AA7E-7C52F45E1E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9963529"/>
              </p:ext>
            </p:extLst>
          </p:nvPr>
        </p:nvGraphicFramePr>
        <p:xfrm>
          <a:off x="9388600" y="2343317"/>
          <a:ext cx="2582192" cy="2247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Niemna – jcwp rzeczne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667707"/>
              </p:ext>
            </p:extLst>
          </p:nvPr>
        </p:nvGraphicFramePr>
        <p:xfrm>
          <a:off x="3803650" y="5996927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RW – region wodny Niemna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8784784"/>
              </p:ext>
            </p:extLst>
          </p:nvPr>
        </p:nvGraphicFramePr>
        <p:xfrm>
          <a:off x="8970901" y="4491171"/>
          <a:ext cx="2917925" cy="214313"/>
        </p:xfrm>
        <a:graphic>
          <a:graphicData uri="http://schemas.openxmlformats.org/drawingml/2006/table">
            <a:tbl>
              <a:tblPr/>
              <a:tblGrid>
                <a:gridCol w="2917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RW – region wodny Niemna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0366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6CE6291F-0E07-4D76-B821-73B89AE2407B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9" name="Text Box 12">
              <a:extLst>
                <a:ext uri="{FF2B5EF4-FFF2-40B4-BE49-F238E27FC236}">
                  <a16:creationId xmlns:a16="http://schemas.microsoft.com/office/drawing/2014/main" id="{2DD17E3F-CAB8-4F51-A5A2-3771DE7EA9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Niemna: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	24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36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84C1F528-FDC5-4CDA-97BC-C76199E14208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276C2311-8C81-46FF-9FB9-AEBD5A9982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Niemna: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98,3%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1,7%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E3122DB7-ED08-4E1A-8B07-930D4F6F3A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21110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58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60 jcwp</a:t>
              </a:r>
            </a:p>
          </p:txBody>
        </p:sp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D97146D8-A543-4A42-8902-A6E12A38CBBC}"/>
                </a:ext>
              </a:extLst>
            </p:cNvPr>
            <p:cNvSpPr/>
            <p:nvPr/>
          </p:nvSpPr>
          <p:spPr>
            <a:xfrm>
              <a:off x="540774" y="1811524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49927EAF-6B19-44DF-A1ED-C3F05CC624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5345" y="1160123"/>
            <a:ext cx="4836804" cy="4836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031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Niemna – jcwp jeziorne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1169620"/>
              </p:ext>
            </p:extLst>
          </p:nvPr>
        </p:nvGraphicFramePr>
        <p:xfrm>
          <a:off x="3890709" y="5987563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LW – region wodny Niemna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740401"/>
              </p:ext>
            </p:extLst>
          </p:nvPr>
        </p:nvGraphicFramePr>
        <p:xfrm>
          <a:off x="9525688" y="4522018"/>
          <a:ext cx="2471950" cy="214313"/>
        </p:xfrm>
        <a:graphic>
          <a:graphicData uri="http://schemas.openxmlformats.org/drawingml/2006/table">
            <a:tbl>
              <a:tblPr/>
              <a:tblGrid>
                <a:gridCol w="2471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LW – region wodny Niemna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95547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Grupa 16">
            <a:extLst>
              <a:ext uri="{FF2B5EF4-FFF2-40B4-BE49-F238E27FC236}">
                <a16:creationId xmlns:a16="http://schemas.microsoft.com/office/drawing/2014/main" id="{01C40451-1B24-4739-8C16-2C59C8635A46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21" name="Text Box 12">
              <a:extLst>
                <a:ext uri="{FF2B5EF4-FFF2-40B4-BE49-F238E27FC236}">
                  <a16:creationId xmlns:a16="http://schemas.microsoft.com/office/drawing/2014/main" id="{7F524EBE-CE91-45CE-B94C-CE4F4BD870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Niemna: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24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36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049A964F-B868-4818-9C05-90B9AC15A65D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4" name="Text Box 12">
              <a:extLst>
                <a:ext uri="{FF2B5EF4-FFF2-40B4-BE49-F238E27FC236}">
                  <a16:creationId xmlns:a16="http://schemas.microsoft.com/office/drawing/2014/main" id="{86B0C6DD-655F-4466-BABA-21ABC7FB41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Niemna: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98,3%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1,7%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</p:txBody>
        </p:sp>
        <p:sp>
          <p:nvSpPr>
            <p:cNvPr id="27" name="Text Box 12">
              <a:extLst>
                <a:ext uri="{FF2B5EF4-FFF2-40B4-BE49-F238E27FC236}">
                  <a16:creationId xmlns:a16="http://schemas.microsoft.com/office/drawing/2014/main" id="{E5A3BD11-017A-4505-BC0E-7CD30585DB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21110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58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60 jcwp</a:t>
              </a:r>
            </a:p>
          </p:txBody>
        </p:sp>
        <p:sp>
          <p:nvSpPr>
            <p:cNvPr id="28" name="Prostokąt 27">
              <a:extLst>
                <a:ext uri="{FF2B5EF4-FFF2-40B4-BE49-F238E27FC236}">
                  <a16:creationId xmlns:a16="http://schemas.microsoft.com/office/drawing/2014/main" id="{380B386E-4F5B-407A-8CF3-A24BE03BDC5B}"/>
                </a:ext>
              </a:extLst>
            </p:cNvPr>
            <p:cNvSpPr/>
            <p:nvPr/>
          </p:nvSpPr>
          <p:spPr>
            <a:xfrm>
              <a:off x="567956" y="2326640"/>
              <a:ext cx="3007085" cy="218807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26B03A3F-BEE9-4B55-803F-B6E008F8A8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0710" y="1233795"/>
            <a:ext cx="4758816" cy="4758816"/>
          </a:xfrm>
          <a:prstGeom prst="rect">
            <a:avLst/>
          </a:prstGeom>
        </p:spPr>
      </p:pic>
      <p:graphicFrame>
        <p:nvGraphicFramePr>
          <p:cNvPr id="29" name="Wykres 28">
            <a:extLst>
              <a:ext uri="{FF2B5EF4-FFF2-40B4-BE49-F238E27FC236}">
                <a16:creationId xmlns:a16="http://schemas.microsoft.com/office/drawing/2014/main" id="{C096C9F2-CF1D-4D83-A00A-F16C37C49AE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7809600"/>
              </p:ext>
            </p:extLst>
          </p:nvPr>
        </p:nvGraphicFramePr>
        <p:xfrm>
          <a:off x="9176490" y="2399386"/>
          <a:ext cx="2962171" cy="2123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946991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Niemna - jcwpd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7143732"/>
              </p:ext>
            </p:extLst>
          </p:nvPr>
        </p:nvGraphicFramePr>
        <p:xfrm>
          <a:off x="4214191" y="5959525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jcwpd– region wodny Niemna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5" name="Grupa 14">
            <a:extLst>
              <a:ext uri="{FF2B5EF4-FFF2-40B4-BE49-F238E27FC236}">
                <a16:creationId xmlns:a16="http://schemas.microsoft.com/office/drawing/2014/main" id="{61D1BB1E-2E95-4AB9-ADDE-EDF9F06709C7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18" name="Text Box 12">
              <a:extLst>
                <a:ext uri="{FF2B5EF4-FFF2-40B4-BE49-F238E27FC236}">
                  <a16:creationId xmlns:a16="http://schemas.microsoft.com/office/drawing/2014/main" id="{083D4163-F515-47C1-B8AF-B0BDD3E8B4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Niemna: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24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36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Prostokąt 18">
              <a:extLst>
                <a:ext uri="{FF2B5EF4-FFF2-40B4-BE49-F238E27FC236}">
                  <a16:creationId xmlns:a16="http://schemas.microsoft.com/office/drawing/2014/main" id="{D1CA95A3-6CAA-4B72-9432-B6BE9AC7607F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1" name="Text Box 12">
              <a:extLst>
                <a:ext uri="{FF2B5EF4-FFF2-40B4-BE49-F238E27FC236}">
                  <a16:creationId xmlns:a16="http://schemas.microsoft.com/office/drawing/2014/main" id="{B5D132C5-D23A-408D-A4E8-636676AD44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Niemna: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98,3%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1,7%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</p:txBody>
        </p:sp>
        <p:sp>
          <p:nvSpPr>
            <p:cNvPr id="22" name="Text Box 12">
              <a:extLst>
                <a:ext uri="{FF2B5EF4-FFF2-40B4-BE49-F238E27FC236}">
                  <a16:creationId xmlns:a16="http://schemas.microsoft.com/office/drawing/2014/main" id="{BE1DFE73-4309-4D33-862C-DDC5A1E7C7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21110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58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60 jcwp</a:t>
              </a:r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EAF5E677-7095-4458-8246-E083388AF58E}"/>
                </a:ext>
              </a:extLst>
            </p:cNvPr>
            <p:cNvSpPr/>
            <p:nvPr/>
          </p:nvSpPr>
          <p:spPr>
            <a:xfrm>
              <a:off x="550365" y="3058542"/>
              <a:ext cx="3007085" cy="218807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ABECF516-2272-4D1F-A100-FA50542E3A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3765" y="1225274"/>
            <a:ext cx="4737108" cy="473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538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Niemna – obszary chronione  </a:t>
            </a:r>
            <a:r>
              <a:rPr lang="pl-PL" altLang="pl-PL" sz="1800" b="1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altLang="pl-PL" sz="18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3159570"/>
              </p:ext>
            </p:extLst>
          </p:nvPr>
        </p:nvGraphicFramePr>
        <p:xfrm>
          <a:off x="4195762" y="5947287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 w obrębie których występują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SiG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– region wodny Niemna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D4284962-08FA-4452-8BC2-C0BD3B690F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762" y="1236279"/>
            <a:ext cx="4726371" cy="4726371"/>
          </a:xfrm>
          <a:prstGeom prst="rect">
            <a:avLst/>
          </a:prstGeom>
        </p:spPr>
      </p:pic>
      <p:grpSp>
        <p:nvGrpSpPr>
          <p:cNvPr id="15" name="Grupa 14">
            <a:extLst>
              <a:ext uri="{FF2B5EF4-FFF2-40B4-BE49-F238E27FC236}">
                <a16:creationId xmlns:a16="http://schemas.microsoft.com/office/drawing/2014/main" id="{0829776C-0CA0-44CF-AA85-7C8E3DD89838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18" name="Text Box 12">
              <a:extLst>
                <a:ext uri="{FF2B5EF4-FFF2-40B4-BE49-F238E27FC236}">
                  <a16:creationId xmlns:a16="http://schemas.microsoft.com/office/drawing/2014/main" id="{D9340236-E9A0-4D5D-8FFF-DC8C3D745B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Niemna: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24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36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Prostokąt 18">
              <a:extLst>
                <a:ext uri="{FF2B5EF4-FFF2-40B4-BE49-F238E27FC236}">
                  <a16:creationId xmlns:a16="http://schemas.microsoft.com/office/drawing/2014/main" id="{BB0514CD-BC85-430F-93C7-2042C8C15B0A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1" name="Text Box 12">
              <a:extLst>
                <a:ext uri="{FF2B5EF4-FFF2-40B4-BE49-F238E27FC236}">
                  <a16:creationId xmlns:a16="http://schemas.microsoft.com/office/drawing/2014/main" id="{6AA30B93-03FC-4D08-AAF7-6A1DC3B04F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Niemna: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98,3%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1,7%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</p:txBody>
        </p:sp>
        <p:sp>
          <p:nvSpPr>
            <p:cNvPr id="22" name="Text Box 12">
              <a:extLst>
                <a:ext uri="{FF2B5EF4-FFF2-40B4-BE49-F238E27FC236}">
                  <a16:creationId xmlns:a16="http://schemas.microsoft.com/office/drawing/2014/main" id="{2F671985-BC08-40E2-8331-E741E428E7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21110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b="1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58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60 jcwp</a:t>
              </a:r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FC0D4A51-C1C7-4646-B136-1BF414FD11DF}"/>
                </a:ext>
              </a:extLst>
            </p:cNvPr>
            <p:cNvSpPr/>
            <p:nvPr/>
          </p:nvSpPr>
          <p:spPr>
            <a:xfrm>
              <a:off x="443997" y="5289411"/>
              <a:ext cx="3007085" cy="218807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4077087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A36B4CF6-7C18-4272-8888-E9D97B19BDC5}"/>
              </a:ext>
            </a:extLst>
          </p:cNvPr>
          <p:cNvSpPr txBox="1"/>
          <p:nvPr/>
        </p:nvSpPr>
        <p:spPr>
          <a:xfrm>
            <a:off x="317578" y="1328737"/>
            <a:ext cx="10999351" cy="95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Zgodnie z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wymaganiami wskazanymi w art. 5 RDW państwa członkowskie mają obowiązek cyklicznego przeglądu wpływu działalności człowieka na środowisko. W zakresie przeglądu przeprowadzana jest identyfikacja znaczących oddziaływań oraz ocena ich wpływu na stan wód powierzchniowych i podziemnych. Odpowiednia ocena presji mających wpływ na jcw umożliwia ustalenie środków dla osiągnięcia celów środowiskowych określonych zgodnie z art. 4 RDW lub powołanie się na wyłączenia w ramach tego przepisu.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0F832522-CE5E-4CD2-BA0E-C4AB265F3B80}"/>
              </a:ext>
            </a:extLst>
          </p:cNvPr>
          <p:cNvSpPr txBox="1"/>
          <p:nvPr/>
        </p:nvSpPr>
        <p:spPr>
          <a:xfrm>
            <a:off x="525923" y="2786420"/>
            <a:ext cx="5385132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Przeprowadzone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ramach IIaPGW analizy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wykonane zostały dla każdej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kategorii jcwp w zakresie następujących rodzajów presji: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hydromorfologiczny;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elementy biologiczne;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elementy fizykochemiczne;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chemiczny;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zasoby wód powierzchniowych.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6BA8E039-DF00-48CD-A5E9-402A0FD2DE18}"/>
              </a:ext>
            </a:extLst>
          </p:cNvPr>
          <p:cNvSpPr txBox="1"/>
          <p:nvPr/>
        </p:nvSpPr>
        <p:spPr>
          <a:xfrm>
            <a:off x="7276368" y="2895526"/>
            <a:ext cx="5385132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przypadku jcwpd analizy dotyczyły: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chemiczny;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ilościowy.</a:t>
            </a:r>
          </a:p>
        </p:txBody>
      </p:sp>
      <p:pic>
        <p:nvPicPr>
          <p:cNvPr id="27" name="Obraz 11">
            <a:extLst>
              <a:ext uri="{FF2B5EF4-FFF2-40B4-BE49-F238E27FC236}">
                <a16:creationId xmlns:a16="http://schemas.microsoft.com/office/drawing/2014/main" id="{875B59B2-D4BA-4D3F-9511-ACA02DEA8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344735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6BAF4596-3639-4920-B246-278B372D09B4}"/>
              </a:ext>
            </a:extLst>
          </p:cNvPr>
          <p:cNvSpPr txBox="1"/>
          <p:nvPr/>
        </p:nvSpPr>
        <p:spPr>
          <a:xfrm>
            <a:off x="502276" y="5143183"/>
            <a:ext cx="543242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Analizy uwzględniały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również presje wywierane na obszary chronione oraz kumulację identyfikowanych presji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460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159D2DB1-ACAA-497A-A520-22E68F6E5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9273" y="1489181"/>
            <a:ext cx="4584700" cy="4445640"/>
          </a:xfrm>
          <a:prstGeom prst="rect">
            <a:avLst/>
          </a:prstGeom>
        </p:spPr>
      </p:pic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ECCFEB7D-71B9-4837-96F4-149B99A6A9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27" y="1489181"/>
            <a:ext cx="4445640" cy="4445640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Łyny i Węgorapy, region wodny Niemna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znaczące na elementy biologiczne zależne od fizykochemii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66890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4A693E0B-7887-4D85-A3D3-CD182D6100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8490994"/>
              </p:ext>
            </p:extLst>
          </p:nvPr>
        </p:nvGraphicFramePr>
        <p:xfrm>
          <a:off x="2401184" y="3010961"/>
          <a:ext cx="4914900" cy="701040"/>
        </p:xfrm>
        <a:graphic>
          <a:graphicData uri="http://schemas.openxmlformats.org/drawingml/2006/table">
            <a:tbl>
              <a:tblPr/>
              <a:tblGrid>
                <a:gridCol w="2717800">
                  <a:extLst>
                    <a:ext uri="{9D8B030D-6E8A-4147-A177-3AD203B41FA5}">
                      <a16:colId xmlns:a16="http://schemas.microsoft.com/office/drawing/2014/main" val="315311099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1029533388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3088032411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Łyny i Węgorapy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Niemna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6661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44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0244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50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083573"/>
                  </a:ext>
                </a:extLst>
              </a:tr>
            </a:tbl>
          </a:graphicData>
        </a:graphic>
      </p:graphicFrame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036400"/>
              </p:ext>
            </p:extLst>
          </p:nvPr>
        </p:nvGraphicFramePr>
        <p:xfrm>
          <a:off x="18497" y="5881643"/>
          <a:ext cx="4584700" cy="3779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79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biologiczne zależne od fizykochemii - region wodny Łyny i Węgorapy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3220853"/>
              </p:ext>
            </p:extLst>
          </p:nvPr>
        </p:nvGraphicFramePr>
        <p:xfrm>
          <a:off x="7519273" y="5913268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biologiczne zależne od fizykochemii - region wodny Niemna 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7739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Obraz zawierający mapa&#10;&#10;Opis wygenerowany automatycznie">
            <a:extLst>
              <a:ext uri="{FF2B5EF4-FFF2-40B4-BE49-F238E27FC236}">
                <a16:creationId xmlns:a16="http://schemas.microsoft.com/office/drawing/2014/main" id="{4E065148-7C74-49DD-B130-3528D2253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1164" y="1488902"/>
            <a:ext cx="4446198" cy="4446198"/>
          </a:xfrm>
          <a:prstGeom prst="rect">
            <a:avLst/>
          </a:prstGeom>
        </p:spPr>
      </p:pic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05086ED6-2E7A-44D5-B16A-F0EF3B18ED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05" y="1466850"/>
            <a:ext cx="4446198" cy="4446198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Łyny i Węgorapy, region wodny Niemna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znaczące na elementy biologiczne zależne od hydromorfologii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66890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8201597"/>
              </p:ext>
            </p:extLst>
          </p:nvPr>
        </p:nvGraphicFramePr>
        <p:xfrm>
          <a:off x="-20042" y="5880665"/>
          <a:ext cx="4635292" cy="335688"/>
        </p:xfrm>
        <a:graphic>
          <a:graphicData uri="http://schemas.openxmlformats.org/drawingml/2006/table">
            <a:tbl>
              <a:tblPr/>
              <a:tblGrid>
                <a:gridCol w="4635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biologiczne zależne od hydromorfologii - region wodny Łyny i Węgorapy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8476771"/>
              </p:ext>
            </p:extLst>
          </p:nvPr>
        </p:nvGraphicFramePr>
        <p:xfrm>
          <a:off x="7401913" y="5893026"/>
          <a:ext cx="4584700" cy="335688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biologiczne zależne od hydromorfologii - region wodny Niemna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ela 15">
            <a:extLst>
              <a:ext uri="{FF2B5EF4-FFF2-40B4-BE49-F238E27FC236}">
                <a16:creationId xmlns:a16="http://schemas.microsoft.com/office/drawing/2014/main" id="{7E9D64C3-4710-4729-B1FC-0AF3AF0391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8785347"/>
              </p:ext>
            </p:extLst>
          </p:nvPr>
        </p:nvGraphicFramePr>
        <p:xfrm>
          <a:off x="2439674" y="3045143"/>
          <a:ext cx="4900504" cy="701040"/>
        </p:xfrm>
        <a:graphic>
          <a:graphicData uri="http://schemas.openxmlformats.org/drawingml/2006/table">
            <a:tbl>
              <a:tblPr/>
              <a:tblGrid>
                <a:gridCol w="2717800">
                  <a:extLst>
                    <a:ext uri="{9D8B030D-6E8A-4147-A177-3AD203B41FA5}">
                      <a16:colId xmlns:a16="http://schemas.microsoft.com/office/drawing/2014/main" val="315311099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1029533388"/>
                    </a:ext>
                  </a:extLst>
                </a:gridCol>
                <a:gridCol w="1103204">
                  <a:extLst>
                    <a:ext uri="{9D8B030D-6E8A-4147-A177-3AD203B41FA5}">
                      <a16:colId xmlns:a16="http://schemas.microsoft.com/office/drawing/2014/main" val="3088032411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Łyny i Węgorapy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Niemna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6661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44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0244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0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083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27888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mapa&#10;&#10;Opis wygenerowany automatycznie">
            <a:extLst>
              <a:ext uri="{FF2B5EF4-FFF2-40B4-BE49-F238E27FC236}">
                <a16:creationId xmlns:a16="http://schemas.microsoft.com/office/drawing/2014/main" id="{B045345A-F302-4CD0-A0A5-69B5358472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28" y="1388347"/>
            <a:ext cx="4584700" cy="4584700"/>
          </a:xfrm>
          <a:prstGeom prst="rect">
            <a:avLst/>
          </a:prstGeom>
        </p:spPr>
      </p:pic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8EC3D7DF-9529-49A5-989D-721D659A0B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1074" y="1505924"/>
            <a:ext cx="4521813" cy="4521813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Łyny i Węgorapy, region wodny Niemna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znaczące na elementy fizykochemiczne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66890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585037"/>
              </p:ext>
            </p:extLst>
          </p:nvPr>
        </p:nvGraphicFramePr>
        <p:xfrm>
          <a:off x="70825" y="5963443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fizykochemiczne - region wodny Łyny i Węgorapy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531891"/>
              </p:ext>
            </p:extLst>
          </p:nvPr>
        </p:nvGraphicFramePr>
        <p:xfrm>
          <a:off x="7428187" y="5988878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fizykochemiczne - region wodny Niemna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ela 15">
            <a:extLst>
              <a:ext uri="{FF2B5EF4-FFF2-40B4-BE49-F238E27FC236}">
                <a16:creationId xmlns:a16="http://schemas.microsoft.com/office/drawing/2014/main" id="{BE7538D9-0C6D-4832-9C25-9AAE0DA558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4721741"/>
              </p:ext>
            </p:extLst>
          </p:nvPr>
        </p:nvGraphicFramePr>
        <p:xfrm>
          <a:off x="2513287" y="3065790"/>
          <a:ext cx="4914900" cy="701040"/>
        </p:xfrm>
        <a:graphic>
          <a:graphicData uri="http://schemas.openxmlformats.org/drawingml/2006/table">
            <a:tbl>
              <a:tblPr/>
              <a:tblGrid>
                <a:gridCol w="2717800">
                  <a:extLst>
                    <a:ext uri="{9D8B030D-6E8A-4147-A177-3AD203B41FA5}">
                      <a16:colId xmlns:a16="http://schemas.microsoft.com/office/drawing/2014/main" val="315311099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1029533388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3088032411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Łyny i Węgorapy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Niemna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6661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55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0244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0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083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56175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mapa&#10;&#10;Opis wygenerowany automatycznie">
            <a:extLst>
              <a:ext uri="{FF2B5EF4-FFF2-40B4-BE49-F238E27FC236}">
                <a16:creationId xmlns:a16="http://schemas.microsoft.com/office/drawing/2014/main" id="{828A74EC-2E1C-4067-8913-C32CCCE18D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9200" y="1454233"/>
            <a:ext cx="4565568" cy="4565568"/>
          </a:xfrm>
          <a:prstGeom prst="rect">
            <a:avLst/>
          </a:prstGeom>
        </p:spPr>
      </p:pic>
      <p:pic>
        <p:nvPicPr>
          <p:cNvPr id="5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12FED272-169F-4AC7-BDF3-62E9573BA4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93" y="1429217"/>
            <a:ext cx="4565568" cy="4565568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Łyny i Węgorapy, region wodny Niemna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znaczące na cechy chemiczne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66890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4463416"/>
              </p:ext>
            </p:extLst>
          </p:nvPr>
        </p:nvGraphicFramePr>
        <p:xfrm>
          <a:off x="-3572" y="596264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cechy chemiczne - region wodny Łyny i Węgorapy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1190408"/>
              </p:ext>
            </p:extLst>
          </p:nvPr>
        </p:nvGraphicFramePr>
        <p:xfrm>
          <a:off x="7500067" y="5995490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cechy chemiczne - region wodny Niemna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ela 16">
            <a:extLst>
              <a:ext uri="{FF2B5EF4-FFF2-40B4-BE49-F238E27FC236}">
                <a16:creationId xmlns:a16="http://schemas.microsoft.com/office/drawing/2014/main" id="{F6F6E1F3-5BF8-411D-9171-9F802C5AFF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3754370"/>
              </p:ext>
            </p:extLst>
          </p:nvPr>
        </p:nvGraphicFramePr>
        <p:xfrm>
          <a:off x="2505705" y="3010961"/>
          <a:ext cx="4914900" cy="701040"/>
        </p:xfrm>
        <a:graphic>
          <a:graphicData uri="http://schemas.openxmlformats.org/drawingml/2006/table">
            <a:tbl>
              <a:tblPr/>
              <a:tblGrid>
                <a:gridCol w="2717800">
                  <a:extLst>
                    <a:ext uri="{9D8B030D-6E8A-4147-A177-3AD203B41FA5}">
                      <a16:colId xmlns:a16="http://schemas.microsoft.com/office/drawing/2014/main" val="315311099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1029533388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3088032411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Łyny i Węgorapy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Niemna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6661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0244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0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083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3172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03BA533A-EC26-49A5-AB90-B690D71CC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74" y="1411285"/>
            <a:ext cx="4584700" cy="4584700"/>
          </a:xfrm>
          <a:prstGeom prst="rect">
            <a:avLst/>
          </a:prstGeom>
        </p:spPr>
      </p:pic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92414B3D-CC87-4D32-8283-6495876532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2439" y="1418213"/>
            <a:ext cx="4587576" cy="4587576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Łyny i Węgorapy, region wodny Niemna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znaczące na zasoby wodne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66890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8611433"/>
              </p:ext>
            </p:extLst>
          </p:nvPr>
        </p:nvGraphicFramePr>
        <p:xfrm>
          <a:off x="-48001" y="5979318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zasoby wodne - region wodny Łyny i Węgorapy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0062191"/>
              </p:ext>
            </p:extLst>
          </p:nvPr>
        </p:nvGraphicFramePr>
        <p:xfrm>
          <a:off x="7400940" y="6000287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zasoby wodne - region wodny Niemna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ela 16">
            <a:extLst>
              <a:ext uri="{FF2B5EF4-FFF2-40B4-BE49-F238E27FC236}">
                <a16:creationId xmlns:a16="http://schemas.microsoft.com/office/drawing/2014/main" id="{5F58B315-8749-41D1-A2BE-FC03198726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955849"/>
              </p:ext>
            </p:extLst>
          </p:nvPr>
        </p:nvGraphicFramePr>
        <p:xfrm>
          <a:off x="2486040" y="3010961"/>
          <a:ext cx="4914900" cy="701040"/>
        </p:xfrm>
        <a:graphic>
          <a:graphicData uri="http://schemas.openxmlformats.org/drawingml/2006/table">
            <a:tbl>
              <a:tblPr/>
              <a:tblGrid>
                <a:gridCol w="2717800">
                  <a:extLst>
                    <a:ext uri="{9D8B030D-6E8A-4147-A177-3AD203B41FA5}">
                      <a16:colId xmlns:a16="http://schemas.microsoft.com/office/drawing/2014/main" val="315311099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1029533388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3088032411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Łyny i Węgorapy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Niemna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6661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0244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0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083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36167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Łyny i Węgorapy, region wodny Niemna– liczba presji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FF43AC0-64B0-4969-BDDE-35DF4C39BC9A}"/>
              </a:ext>
            </a:extLst>
          </p:cNvPr>
          <p:cNvSpPr txBox="1"/>
          <p:nvPr/>
        </p:nvSpPr>
        <p:spPr>
          <a:xfrm>
            <a:off x="274638" y="1181285"/>
            <a:ext cx="1139608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Analiza zidentyfikowanych presji znaczących w poszczególnych jcwp obejmowała badanie występujących zależności pomiędzy różnymi rodzajami presji.  Analiza ta umożliwiła zaprojektowanie efektywnych działań naprawczych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E9462749-6601-4F1D-A120-8666E5E734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077739"/>
              </p:ext>
            </p:extLst>
          </p:nvPr>
        </p:nvGraphicFramePr>
        <p:xfrm>
          <a:off x="6410220" y="5986922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łącznie - region wodny Niemna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Group 554">
            <a:extLst>
              <a:ext uri="{FF2B5EF4-FFF2-40B4-BE49-F238E27FC236}">
                <a16:creationId xmlns:a16="http://schemas.microsoft.com/office/drawing/2014/main" id="{7E31AFFE-84BD-4E8C-876A-1969AA7778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05630"/>
              </p:ext>
            </p:extLst>
          </p:nvPr>
        </p:nvGraphicFramePr>
        <p:xfrm>
          <a:off x="947936" y="596750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łącznie - region wodny Łyny i Węgorapy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C3B67BF0-6D14-450B-901B-535DF1E50E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0220" y="1645774"/>
            <a:ext cx="4351443" cy="4351443"/>
          </a:xfrm>
          <a:prstGeom prst="rect">
            <a:avLst/>
          </a:prstGeom>
        </p:spPr>
      </p:pic>
      <p:pic>
        <p:nvPicPr>
          <p:cNvPr id="7" name="Obraz 6" descr="Obraz zawierający mapa&#10;&#10;Opis wygenerowany automatycznie">
            <a:extLst>
              <a:ext uri="{FF2B5EF4-FFF2-40B4-BE49-F238E27FC236}">
                <a16:creationId xmlns:a16="http://schemas.microsoft.com/office/drawing/2014/main" id="{695D342A-CF24-4335-86A4-B69FFFB3F1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7936" y="1659751"/>
            <a:ext cx="4351443" cy="435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5009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7D396500-93F2-41EE-9680-D6AF96D3F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47" y="1606768"/>
            <a:ext cx="4388754" cy="4388754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Łyny i Węgorapy, region wodny Niemna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znaczące na jcwpd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66890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4A693E0B-7887-4D85-A3D3-CD182D6100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9486488"/>
              </p:ext>
            </p:extLst>
          </p:nvPr>
        </p:nvGraphicFramePr>
        <p:xfrm>
          <a:off x="2492375" y="3260110"/>
          <a:ext cx="4914900" cy="883920"/>
        </p:xfrm>
        <a:graphic>
          <a:graphicData uri="http://schemas.openxmlformats.org/drawingml/2006/table">
            <a:tbl>
              <a:tblPr/>
              <a:tblGrid>
                <a:gridCol w="2717800">
                  <a:extLst>
                    <a:ext uri="{9D8B030D-6E8A-4147-A177-3AD203B41FA5}">
                      <a16:colId xmlns:a16="http://schemas.microsoft.com/office/drawing/2014/main" val="315311099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1029533388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3088032411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Łyny i Węgorapy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Niemna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6661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ilościowa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0244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chemiczna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876035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brak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1491531"/>
                  </a:ext>
                </a:extLst>
              </a:tr>
            </a:tbl>
          </a:graphicData>
        </a:graphic>
      </p:graphicFrame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3598899"/>
              </p:ext>
            </p:extLst>
          </p:nvPr>
        </p:nvGraphicFramePr>
        <p:xfrm>
          <a:off x="653783" y="5994104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zasoby wodne - region wodny Łyny i Węgorapy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5873646"/>
              </p:ext>
            </p:extLst>
          </p:nvPr>
        </p:nvGraphicFramePr>
        <p:xfrm>
          <a:off x="7192506" y="597477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zasoby wodne - region wodny Niemna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Obraz 6" descr="Obraz zawierający mapa&#10;&#10;Opis wygenerowany automatycznie">
            <a:extLst>
              <a:ext uri="{FF2B5EF4-FFF2-40B4-BE49-F238E27FC236}">
                <a16:creationId xmlns:a16="http://schemas.microsoft.com/office/drawing/2014/main" id="{0D619A12-1428-4A78-801C-4975E0469E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2043" y="1492314"/>
            <a:ext cx="4482465" cy="448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7103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12">
            <a:extLst>
              <a:ext uri="{FF2B5EF4-FFF2-40B4-BE49-F238E27FC236}">
                <a16:creationId xmlns:a16="http://schemas.microsoft.com/office/drawing/2014/main" id="{E63BFE6E-44A8-4923-B32E-11DC94099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3596" y="2854055"/>
            <a:ext cx="2213618" cy="162352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76213" defTabSz="914400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Jednolite części wód </a:t>
            </a:r>
            <a:b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regionu wodnego </a:t>
            </a:r>
            <a:b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Łyny i Węgorapy </a:t>
            </a:r>
            <a:b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zagrożone nieosiągnięciem </a:t>
            </a:r>
            <a:b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celów środowiskowych: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  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94%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  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48%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   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0%</a:t>
            </a:r>
            <a:endParaRPr lang="pl-PL" altLang="pl-PL" sz="10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A5A832B3-4550-4E12-999A-7A6E08D5B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9181" y="1211382"/>
            <a:ext cx="4910931" cy="4910931"/>
          </a:xfrm>
          <a:prstGeom prst="rect">
            <a:avLst/>
          </a:prstGeom>
        </p:spPr>
      </p:pic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2011B94B-7074-4853-9521-9AA657813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333" y="1156733"/>
            <a:ext cx="4965580" cy="4965580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366756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ryzyka nieosiągnięcia celów środowiskowych – region wodny Łyny i Węgorapy (OD Pregoły)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289FE6C0-5962-4359-89BB-D2E6712BFD9E}"/>
              </a:ext>
            </a:extLst>
          </p:cNvPr>
          <p:cNvSpPr/>
          <p:nvPr/>
        </p:nvSpPr>
        <p:spPr>
          <a:xfrm>
            <a:off x="5220930" y="2854055"/>
            <a:ext cx="1819584" cy="1623522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54707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mapa&#10;&#10;Opis wygenerowany automatycznie">
            <a:extLst>
              <a:ext uri="{FF2B5EF4-FFF2-40B4-BE49-F238E27FC236}">
                <a16:creationId xmlns:a16="http://schemas.microsoft.com/office/drawing/2014/main" id="{75FD6F17-E97D-43FD-8EEC-82A40147E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1479" y="1217613"/>
            <a:ext cx="4910931" cy="4910931"/>
          </a:xfrm>
          <a:prstGeom prst="rect">
            <a:avLst/>
          </a:prstGeom>
        </p:spPr>
      </p:pic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7D9DFD4C-B8E6-4B85-83F0-40F83A588A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56" y="1217613"/>
            <a:ext cx="4910931" cy="4910931"/>
          </a:xfrm>
          <a:prstGeom prst="rect">
            <a:avLst/>
          </a:prstGeom>
        </p:spPr>
      </p:pic>
      <p:sp>
        <p:nvSpPr>
          <p:cNvPr id="10" name="Text Box 12">
            <a:extLst>
              <a:ext uri="{FF2B5EF4-FFF2-40B4-BE49-F238E27FC236}">
                <a16:creationId xmlns:a16="http://schemas.microsoft.com/office/drawing/2014/main" id="{E63BFE6E-44A8-4923-B32E-11DC94099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3596" y="2854055"/>
            <a:ext cx="2213618" cy="162352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76213" defTabSz="914400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Jednolite części wód </a:t>
            </a:r>
            <a:b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regionu wodnego </a:t>
            </a:r>
            <a:b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Niemna</a:t>
            </a:r>
            <a:b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zagrożone nieosiągnięciem </a:t>
            </a:r>
            <a:b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celów środowiskowych: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  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96%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  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50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   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0%</a:t>
            </a:r>
            <a:endParaRPr lang="pl-PL" altLang="pl-PL" sz="10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366756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ryzyka nieosiągnięcia celów środowiskowych – region wodny Niemna (OD Niemna)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289FE6C0-5962-4359-89BB-D2E6712BFD9E}"/>
              </a:ext>
            </a:extLst>
          </p:cNvPr>
          <p:cNvSpPr/>
          <p:nvPr/>
        </p:nvSpPr>
        <p:spPr>
          <a:xfrm>
            <a:off x="5220930" y="2854055"/>
            <a:ext cx="1819584" cy="1623522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288722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405" y="1298574"/>
            <a:ext cx="11141075" cy="46397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środowiskowe ustala się w odniesieniu do wymagań dla stanu lub potencjału ekologicznego oraz stanu chemicznego jcwp.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wód powierzchniowych (art. 4 ust. 1 RDW) jest: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niepogarszanie się stanu wód powierzchniowych oraz ochrona i przywrócenie dobrego stanu jcw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osiągnięcie, co najmniej dobrego stanu lub potencjału ekologicznego wód powierzchniowych;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stopniowe eliminowanie, a w rezultacie zaprzestanie zrzutów do wód powierzchniowych substancji priorytetowych i niebezpiecznych, a także zapobieganie dopływowi zanieczyszczeń do wód podziemnych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odwrócenie każdej znaczącej i ciągłej tendencji wzrostu stężenia każdego zanieczyszczenia wynikającego z wpływu działalności człowieka w celu stopniowej redukcji zanieczyszczenia wód podziemnych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osiągnięcie zgodności ze wszystkimi normami i celami określonymi w ustawodawstwie wspólnotowym dla obszarów chronionych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None/>
            </a:pP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Zgodnie z powyższym, </a:t>
            </a: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naturalnych (NAT) części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wód jest: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dobry stan ekologiczny i dobry stan chemiczny, w przypadku oceny z monitoringu wód wskazującej na stan dobry lub zły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bardzo dobry stan ekologiczny, w przypadku jcwp, dla których wyniki monitoringu wskazują na bardzo dobry stan ekologiczny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stan dobry, w przypadku jcwp niemonitorowanych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spełnienie warunków określonych dla obszarów chronionych</a:t>
            </a:r>
          </a:p>
        </p:txBody>
      </p:sp>
      <p:pic>
        <p:nvPicPr>
          <p:cNvPr id="15" name="Obraz 11">
            <a:extLst>
              <a:ext uri="{FF2B5EF4-FFF2-40B4-BE49-F238E27FC236}">
                <a16:creationId xmlns:a16="http://schemas.microsoft.com/office/drawing/2014/main" id="{1135FCC1-D7AF-4042-A681-2221759D0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1670946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298574"/>
            <a:ext cx="11141075" cy="421294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sztucznych i silnie zmienionych części wód jest: </a:t>
            </a:r>
            <a:endParaRPr lang="pl-PL" sz="18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dobry potencjał ekologiczny i dobry stan chemiczny, w przypadku oceny z monitoringu wód wskazującej na stan dobry lub zły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maksymalny potencjał ekologiczny w przypadku jcwp, dla których wyniki monitoringu wskazują na maksymalny potencjał ekologiczny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stan dobry w przypadku jcwp niemonitorowanych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spełnienie warunków określonych dla obszarów chronionych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None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jcwp rzecznych i zbiornikowych może być również zapewnienie drożności cieku dla migracji ryb</a:t>
            </a:r>
          </a:p>
          <a:p>
            <a:pPr>
              <a:buNone/>
            </a:pPr>
            <a:endParaRPr lang="pl-PL" altLang="pl-PL" sz="13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jcwpd jest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zapobieganie lub ograniczanie wprowadzania do nich zanieczyszczeń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zapobieganie pogorszeniu oraz poprawa ich stanu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ich ochrona i podejmowanie działań naprawczych, a także zapewnianie równowagi między poborem a zasilaniem tych wód, tak aby osiągnąć ich dobry stan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8" name="Obraz 11">
            <a:extLst>
              <a:ext uri="{FF2B5EF4-FFF2-40B4-BE49-F238E27FC236}">
                <a16:creationId xmlns:a16="http://schemas.microsoft.com/office/drawing/2014/main" id="{17D7EA56-63AC-4CAF-A450-06774DF48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236998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61912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 – ocena stopnia osiągnięcia celów środowiskowych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328737"/>
            <a:ext cx="11141075" cy="162711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Elementem aktualizacji planów gospodarowania wodami jest przeprowadzenie oceny spełnienia celów środowiskowych oraz postępu w osiąganiu celów środowiskowych.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stopnia osiągnięcia celów środowiskowych stanowi element wskazujący na konieczność lub brak konieczności bardziej szczegółowej analizy w zakresie ustalonego celu oraz dobranego zestawu działań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wyniki przeprowadzonej oceny stanowią wskazanie do aktualizacji ustalonego celu środowiskowego na podstawie najbardziej aktualnych dostępnych danych </a:t>
            </a:r>
          </a:p>
        </p:txBody>
      </p:sp>
      <p:sp>
        <p:nvSpPr>
          <p:cNvPr id="8" name="Text Box 500">
            <a:extLst>
              <a:ext uri="{FF2B5EF4-FFF2-40B4-BE49-F238E27FC236}">
                <a16:creationId xmlns:a16="http://schemas.microsoft.com/office/drawing/2014/main" id="{9B680633-0820-4C1B-8EE8-7074EAA9A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805" y="3193007"/>
            <a:ext cx="11141075" cy="171482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Wyniki oceny stopnia osiągnięcia celów środowiskowych: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Łyny i Węgorapy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rzeczne (RW)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ok. 1%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jeziorne (LW)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18%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</p:txBody>
      </p:sp>
      <p:pic>
        <p:nvPicPr>
          <p:cNvPr id="10" name="Obraz 11">
            <a:extLst>
              <a:ext uri="{FF2B5EF4-FFF2-40B4-BE49-F238E27FC236}">
                <a16:creationId xmlns:a16="http://schemas.microsoft.com/office/drawing/2014/main" id="{3882246D-9F92-4C70-9ED9-371FE325E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487353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500">
            <a:extLst>
              <a:ext uri="{FF2B5EF4-FFF2-40B4-BE49-F238E27FC236}">
                <a16:creationId xmlns:a16="http://schemas.microsoft.com/office/drawing/2014/main" id="{83110049-00F4-47B3-AC2E-D9ED244F0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4085" y="3193006"/>
            <a:ext cx="11141075" cy="171482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endParaRPr lang="pl-PL" sz="13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Niemna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rzeczne (RW)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ok. 10%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jeziorne (LW)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14%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</p:txBody>
      </p:sp>
    </p:spTree>
    <p:extLst>
      <p:ext uri="{BB962C8B-B14F-4D97-AF65-F5344CB8AC3E}">
        <p14:creationId xmlns:p14="http://schemas.microsoft.com/office/powerpoint/2010/main" val="41024306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 2022-2027 – region wodny Łyny i Węgorapy</a:t>
            </a:r>
          </a:p>
        </p:txBody>
      </p:sp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FC124125-1103-4F7A-963B-1D8146CA1C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899308"/>
              </p:ext>
            </p:extLst>
          </p:nvPr>
        </p:nvGraphicFramePr>
        <p:xfrm>
          <a:off x="430531" y="4653280"/>
          <a:ext cx="5435600" cy="1417320"/>
        </p:xfrm>
        <a:graphic>
          <a:graphicData uri="http://schemas.openxmlformats.org/drawingml/2006/table">
            <a:tbl>
              <a:tblPr/>
              <a:tblGrid>
                <a:gridCol w="2755900">
                  <a:extLst>
                    <a:ext uri="{9D8B030D-6E8A-4147-A177-3AD203B41FA5}">
                      <a16:colId xmlns:a16="http://schemas.microsoft.com/office/drawing/2014/main" val="3022936886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110475018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1907788058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Cel środowiskowy jcwpd (2022-2027)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Liczba jcwpd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Udział w ogólnej liczbie jcwpd regionu wodnego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76065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dobry stan chemiczny i ilościowy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100%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3826403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4.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754920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5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 -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5479764"/>
                  </a:ext>
                </a:extLst>
              </a:tr>
            </a:tbl>
          </a:graphicData>
        </a:graphic>
      </p:graphicFrame>
      <p:graphicFrame>
        <p:nvGraphicFramePr>
          <p:cNvPr id="20" name="Tabela 19">
            <a:extLst>
              <a:ext uri="{FF2B5EF4-FFF2-40B4-BE49-F238E27FC236}">
                <a16:creationId xmlns:a16="http://schemas.microsoft.com/office/drawing/2014/main" id="{592DFB4C-58BB-472D-A23D-D9D2404A37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2739"/>
              </p:ext>
            </p:extLst>
          </p:nvPr>
        </p:nvGraphicFramePr>
        <p:xfrm>
          <a:off x="6325872" y="1320416"/>
          <a:ext cx="5435600" cy="1722120"/>
        </p:xfrm>
        <a:graphic>
          <a:graphicData uri="http://schemas.openxmlformats.org/drawingml/2006/table">
            <a:tbl>
              <a:tblPr/>
              <a:tblGrid>
                <a:gridCol w="2755900">
                  <a:extLst>
                    <a:ext uri="{9D8B030D-6E8A-4147-A177-3AD203B41FA5}">
                      <a16:colId xmlns:a16="http://schemas.microsoft.com/office/drawing/2014/main" val="25813043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317579318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3814641737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Cele środowiskowe jcwp LW (2022-2027)</a:t>
                      </a:r>
                      <a:endParaRPr lang="pl-PL" sz="1000" b="1" i="0" u="none" strike="noStrike">
                        <a:solidFill>
                          <a:srgbClr val="FFFFFF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Liczba jcwp LW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Udział w ogólnej liczbie jcwp LW regionu wodnego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707428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dobry potencjał ekologiczny i dobry stan chemiczny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2880102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dobry stan ekologiczny i dobry stan chemiczny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44%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1784461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4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50%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7792380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5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25%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4571062"/>
                  </a:ext>
                </a:extLst>
              </a:tr>
            </a:tbl>
          </a:graphicData>
        </a:graphic>
      </p:graphicFrame>
      <p:pic>
        <p:nvPicPr>
          <p:cNvPr id="25" name="Obraz 11">
            <a:extLst>
              <a:ext uri="{FF2B5EF4-FFF2-40B4-BE49-F238E27FC236}">
                <a16:creationId xmlns:a16="http://schemas.microsoft.com/office/drawing/2014/main" id="{94A62ADA-456C-4092-9845-2BF378659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392638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FD435913-45E1-4ACF-BC37-25F798D1E0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6759446"/>
              </p:ext>
            </p:extLst>
          </p:nvPr>
        </p:nvGraphicFramePr>
        <p:xfrm>
          <a:off x="430531" y="1321752"/>
          <a:ext cx="5435599" cy="2987391"/>
        </p:xfrm>
        <a:graphic>
          <a:graphicData uri="http://schemas.openxmlformats.org/drawingml/2006/table">
            <a:tbl>
              <a:tblPr/>
              <a:tblGrid>
                <a:gridCol w="2755122">
                  <a:extLst>
                    <a:ext uri="{9D8B030D-6E8A-4147-A177-3AD203B41FA5}">
                      <a16:colId xmlns:a16="http://schemas.microsoft.com/office/drawing/2014/main" val="3322973865"/>
                    </a:ext>
                  </a:extLst>
                </a:gridCol>
                <a:gridCol w="1445342">
                  <a:extLst>
                    <a:ext uri="{9D8B030D-6E8A-4147-A177-3AD203B41FA5}">
                      <a16:colId xmlns:a16="http://schemas.microsoft.com/office/drawing/2014/main" val="3070790581"/>
                    </a:ext>
                  </a:extLst>
                </a:gridCol>
                <a:gridCol w="1235135">
                  <a:extLst>
                    <a:ext uri="{9D8B030D-6E8A-4147-A177-3AD203B41FA5}">
                      <a16:colId xmlns:a16="http://schemas.microsoft.com/office/drawing/2014/main" val="3677429984"/>
                    </a:ext>
                  </a:extLst>
                </a:gridCol>
              </a:tblGrid>
              <a:tr h="473908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Cele środowiskowe jcwp RW (2022-2027)</a:t>
                      </a:r>
                    </a:p>
                  </a:txBody>
                  <a:tcPr marL="3590" marR="3590" marT="3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Liczba jcwp RW</a:t>
                      </a:r>
                    </a:p>
                  </a:txBody>
                  <a:tcPr marL="3590" marR="3590" marT="3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Udział w ogólnej liczbie jcwp RW regionu wodnego</a:t>
                      </a:r>
                    </a:p>
                  </a:txBody>
                  <a:tcPr marL="3590" marR="3590" marT="3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4313088"/>
                  </a:ext>
                </a:extLst>
              </a:tr>
              <a:tr h="467142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dobry stan ekologiczny i dobry stan chemiczny</a:t>
                      </a:r>
                    </a:p>
                  </a:txBody>
                  <a:tcPr marL="3590" marR="3590" marT="3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14</a:t>
                      </a:r>
                    </a:p>
                  </a:txBody>
                  <a:tcPr marL="3590" marR="3590" marT="3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17%</a:t>
                      </a:r>
                    </a:p>
                  </a:txBody>
                  <a:tcPr marL="3590" marR="3590" marT="3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8690073"/>
                  </a:ext>
                </a:extLst>
              </a:tr>
              <a:tr h="39329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dobry potencjał ekologiczny i dobry stan chemiczny</a:t>
                      </a:r>
                    </a:p>
                  </a:txBody>
                  <a:tcPr marL="3590" marR="3590" marT="3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3590" marR="3590" marT="3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0%</a:t>
                      </a:r>
                    </a:p>
                  </a:txBody>
                  <a:tcPr marL="3590" marR="3590" marT="3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0087720"/>
                  </a:ext>
                </a:extLst>
              </a:tr>
              <a:tr h="619432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zapewnienie drożności cieku dla migracji ichtiofauny o ile jest monitorowany wskaźnik </a:t>
                      </a:r>
                      <a:r>
                        <a:rPr lang="pl-PL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diadromiczny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 D</a:t>
                      </a:r>
                    </a:p>
                  </a:txBody>
                  <a:tcPr marL="3590" marR="3590" marT="3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cs typeface="Calibri" panose="020F0502020204030204" pitchFamily="34" charset="0"/>
                        </a:rPr>
                        <a:t>72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3590" marR="3590" marT="3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88%</a:t>
                      </a:r>
                    </a:p>
                  </a:txBody>
                  <a:tcPr marL="3590" marR="3590" marT="3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174203"/>
                  </a:ext>
                </a:extLst>
              </a:tr>
              <a:tr h="401741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zapewnienie drożności cieku według wymagań gatunków chronionych</a:t>
                      </a:r>
                    </a:p>
                  </a:txBody>
                  <a:tcPr marL="3590" marR="3590" marT="3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13</a:t>
                      </a:r>
                    </a:p>
                  </a:txBody>
                  <a:tcPr marL="3590" marR="3590" marT="3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16%</a:t>
                      </a:r>
                    </a:p>
                  </a:txBody>
                  <a:tcPr marL="3590" marR="3590" marT="3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2679926"/>
                  </a:ext>
                </a:extLst>
              </a:tr>
              <a:tr h="315939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4 RDW</a:t>
                      </a:r>
                    </a:p>
                  </a:txBody>
                  <a:tcPr marL="3590" marR="3590" marT="3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65</a:t>
                      </a:r>
                    </a:p>
                  </a:txBody>
                  <a:tcPr marL="3590" marR="3590" marT="3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79%</a:t>
                      </a:r>
                    </a:p>
                  </a:txBody>
                  <a:tcPr marL="3590" marR="3590" marT="3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6979580"/>
                  </a:ext>
                </a:extLst>
              </a:tr>
              <a:tr h="315939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5 RDW</a:t>
                      </a:r>
                    </a:p>
                  </a:txBody>
                  <a:tcPr marL="3590" marR="3590" marT="3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38</a:t>
                      </a:r>
                    </a:p>
                  </a:txBody>
                  <a:tcPr marL="3590" marR="3590" marT="3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46%</a:t>
                      </a:r>
                    </a:p>
                  </a:txBody>
                  <a:tcPr marL="3590" marR="3590" marT="3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96714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82162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 2022-2027 – region wodny Niemna</a:t>
            </a:r>
          </a:p>
        </p:txBody>
      </p:sp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FC124125-1103-4F7A-963B-1D8146CA1C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0241950"/>
              </p:ext>
            </p:extLst>
          </p:nvPr>
        </p:nvGraphicFramePr>
        <p:xfrm>
          <a:off x="6325872" y="3674891"/>
          <a:ext cx="5435600" cy="1417320"/>
        </p:xfrm>
        <a:graphic>
          <a:graphicData uri="http://schemas.openxmlformats.org/drawingml/2006/table">
            <a:tbl>
              <a:tblPr/>
              <a:tblGrid>
                <a:gridCol w="2755900">
                  <a:extLst>
                    <a:ext uri="{9D8B030D-6E8A-4147-A177-3AD203B41FA5}">
                      <a16:colId xmlns:a16="http://schemas.microsoft.com/office/drawing/2014/main" val="3022936886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110475018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1907788058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Cel środowiskowy jcwpd (2022-2027)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Liczba jcwpd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Udział w ogólnej liczbie jcwpd regionu wodnego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76065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dobry stan chemiczny i ilościowy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100%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3826403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4.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754920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5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5479764"/>
                  </a:ext>
                </a:extLst>
              </a:tr>
            </a:tbl>
          </a:graphicData>
        </a:graphic>
      </p:graphicFrame>
      <p:graphicFrame>
        <p:nvGraphicFramePr>
          <p:cNvPr id="20" name="Tabela 19">
            <a:extLst>
              <a:ext uri="{FF2B5EF4-FFF2-40B4-BE49-F238E27FC236}">
                <a16:creationId xmlns:a16="http://schemas.microsoft.com/office/drawing/2014/main" id="{592DFB4C-58BB-472D-A23D-D9D2404A37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6177184"/>
              </p:ext>
            </p:extLst>
          </p:nvPr>
        </p:nvGraphicFramePr>
        <p:xfrm>
          <a:off x="6325872" y="1684163"/>
          <a:ext cx="5435600" cy="1379220"/>
        </p:xfrm>
        <a:graphic>
          <a:graphicData uri="http://schemas.openxmlformats.org/drawingml/2006/table">
            <a:tbl>
              <a:tblPr/>
              <a:tblGrid>
                <a:gridCol w="2755900">
                  <a:extLst>
                    <a:ext uri="{9D8B030D-6E8A-4147-A177-3AD203B41FA5}">
                      <a16:colId xmlns:a16="http://schemas.microsoft.com/office/drawing/2014/main" val="25813043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317579318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3814641737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Cele </a:t>
                      </a:r>
                      <a:r>
                        <a:rPr lang="en-US" sz="1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środowiskowe</a:t>
                      </a:r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jcwp LW (2022-2027)</a:t>
                      </a:r>
                      <a:endParaRPr lang="pl-PL" sz="1000" b="1" i="0" u="none" strike="noStrike" dirty="0">
                        <a:solidFill>
                          <a:srgbClr val="FFFFFF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jcwp LW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Udział w ogólnej liczbie jcwp LW regionu wodnego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707428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dobry stan ekologiczny i dobry stan chemiczny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33%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1784461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odstępstwo z art. 4 ust. 4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64%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7792380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odstępstwo z art. 4 ust. 5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33%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4571062"/>
                  </a:ext>
                </a:extLst>
              </a:tr>
            </a:tbl>
          </a:graphicData>
        </a:graphic>
      </p:graphicFrame>
      <p:pic>
        <p:nvPicPr>
          <p:cNvPr id="25" name="Obraz 11">
            <a:extLst>
              <a:ext uri="{FF2B5EF4-FFF2-40B4-BE49-F238E27FC236}">
                <a16:creationId xmlns:a16="http://schemas.microsoft.com/office/drawing/2014/main" id="{94A62ADA-456C-4092-9845-2BF378659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377816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E31D87FB-0561-4352-85BC-13A790ADBD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562695"/>
              </p:ext>
            </p:extLst>
          </p:nvPr>
        </p:nvGraphicFramePr>
        <p:xfrm>
          <a:off x="430527" y="1657513"/>
          <a:ext cx="5435602" cy="3434698"/>
        </p:xfrm>
        <a:graphic>
          <a:graphicData uri="http://schemas.openxmlformats.org/drawingml/2006/table">
            <a:tbl>
              <a:tblPr/>
              <a:tblGrid>
                <a:gridCol w="2755123">
                  <a:extLst>
                    <a:ext uri="{9D8B030D-6E8A-4147-A177-3AD203B41FA5}">
                      <a16:colId xmlns:a16="http://schemas.microsoft.com/office/drawing/2014/main" val="2864528083"/>
                    </a:ext>
                  </a:extLst>
                </a:gridCol>
                <a:gridCol w="1455174">
                  <a:extLst>
                    <a:ext uri="{9D8B030D-6E8A-4147-A177-3AD203B41FA5}">
                      <a16:colId xmlns:a16="http://schemas.microsoft.com/office/drawing/2014/main" val="819664727"/>
                    </a:ext>
                  </a:extLst>
                </a:gridCol>
                <a:gridCol w="1225305">
                  <a:extLst>
                    <a:ext uri="{9D8B030D-6E8A-4147-A177-3AD203B41FA5}">
                      <a16:colId xmlns:a16="http://schemas.microsoft.com/office/drawing/2014/main" val="2342421597"/>
                    </a:ext>
                  </a:extLst>
                </a:gridCol>
              </a:tblGrid>
              <a:tr h="829314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Cele środowiskowe jcwp RW (2022-2027)</a:t>
                      </a:r>
                    </a:p>
                  </a:txBody>
                  <a:tcPr marL="5119" marR="5119" marT="51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Liczba jcwp RW</a:t>
                      </a:r>
                    </a:p>
                  </a:txBody>
                  <a:tcPr marL="5119" marR="5119" marT="51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Udział w ogólnej liczbie jcwp RW regionu wodnego</a:t>
                      </a:r>
                    </a:p>
                  </a:txBody>
                  <a:tcPr marL="5119" marR="5119" marT="51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820408"/>
                  </a:ext>
                </a:extLst>
              </a:tr>
              <a:tr h="372819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dobry stan ekologiczny i dobry stan chemiczny</a:t>
                      </a:r>
                    </a:p>
                  </a:txBody>
                  <a:tcPr marL="5119" marR="5119" marT="51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5119" marR="5119" marT="51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0%</a:t>
                      </a:r>
                    </a:p>
                  </a:txBody>
                  <a:tcPr marL="5119" marR="5119" marT="51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2257447"/>
                  </a:ext>
                </a:extLst>
              </a:tr>
              <a:tr h="437007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dobry potencjał ekologiczny i dobry stan chemiczny</a:t>
                      </a:r>
                    </a:p>
                  </a:txBody>
                  <a:tcPr marL="5119" marR="5119" marT="51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5119" marR="5119" marT="51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4%</a:t>
                      </a:r>
                    </a:p>
                  </a:txBody>
                  <a:tcPr marL="5119" marR="5119" marT="51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3058677"/>
                  </a:ext>
                </a:extLst>
              </a:tr>
              <a:tr h="594323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zapewnienie drożności cieku dla migracji ichtiofauny o ile jest monitorowany wskaźnik </a:t>
                      </a:r>
                      <a:r>
                        <a:rPr lang="pl-PL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diadromiczny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 D</a:t>
                      </a:r>
                    </a:p>
                  </a:txBody>
                  <a:tcPr marL="5119" marR="5119" marT="51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19</a:t>
                      </a:r>
                    </a:p>
                  </a:txBody>
                  <a:tcPr marL="5119" marR="5119" marT="51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79%</a:t>
                      </a:r>
                    </a:p>
                  </a:txBody>
                  <a:tcPr marL="5119" marR="5119" marT="51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1513625"/>
                  </a:ext>
                </a:extLst>
              </a:tr>
              <a:tr h="525497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zapewnienie drożności cieku według wymagań gatunków chronionych</a:t>
                      </a:r>
                    </a:p>
                  </a:txBody>
                  <a:tcPr marL="5119" marR="5119" marT="51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17</a:t>
                      </a:r>
                    </a:p>
                  </a:txBody>
                  <a:tcPr marL="5119" marR="5119" marT="51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71%</a:t>
                      </a:r>
                    </a:p>
                  </a:txBody>
                  <a:tcPr marL="5119" marR="5119" marT="51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7650511"/>
                  </a:ext>
                </a:extLst>
              </a:tr>
              <a:tr h="337869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4 RDW</a:t>
                      </a:r>
                    </a:p>
                  </a:txBody>
                  <a:tcPr marL="5119" marR="5119" marT="51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23</a:t>
                      </a:r>
                    </a:p>
                  </a:txBody>
                  <a:tcPr marL="5119" marR="5119" marT="51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96%</a:t>
                      </a:r>
                    </a:p>
                  </a:txBody>
                  <a:tcPr marL="5119" marR="5119" marT="51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7401367"/>
                  </a:ext>
                </a:extLst>
              </a:tr>
              <a:tr h="337869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5 RDW</a:t>
                      </a:r>
                    </a:p>
                  </a:txBody>
                  <a:tcPr marL="5119" marR="5119" marT="51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17</a:t>
                      </a:r>
                    </a:p>
                  </a:txBody>
                  <a:tcPr marL="5119" marR="5119" marT="51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71%</a:t>
                      </a:r>
                    </a:p>
                  </a:txBody>
                  <a:tcPr marL="5119" marR="5119" marT="51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8280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3824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3045</Words>
  <Application>Microsoft Office PowerPoint</Application>
  <PresentationFormat>Panoramiczny</PresentationFormat>
  <Paragraphs>485</Paragraphs>
  <Slides>29</Slides>
  <Notes>29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294</cp:revision>
  <dcterms:created xsi:type="dcterms:W3CDTF">2017-12-14T14:22:37Z</dcterms:created>
  <dcterms:modified xsi:type="dcterms:W3CDTF">2021-05-19T10:45:33Z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